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175" r:id="rId2"/>
    <p:sldId id="1176" r:id="rId3"/>
    <p:sldId id="1177" r:id="rId4"/>
    <p:sldId id="388" r:id="rId5"/>
    <p:sldId id="1178" r:id="rId6"/>
    <p:sldId id="1179" r:id="rId7"/>
    <p:sldId id="268" r:id="rId8"/>
    <p:sldId id="261" r:id="rId9"/>
    <p:sldId id="395" r:id="rId10"/>
    <p:sldId id="396" r:id="rId11"/>
    <p:sldId id="397" r:id="rId12"/>
    <p:sldId id="399" r:id="rId13"/>
    <p:sldId id="398" r:id="rId14"/>
    <p:sldId id="1180" r:id="rId15"/>
    <p:sldId id="393" r:id="rId16"/>
    <p:sldId id="259" r:id="rId17"/>
    <p:sldId id="1181" r:id="rId18"/>
    <p:sldId id="392" r:id="rId19"/>
    <p:sldId id="394" r:id="rId20"/>
    <p:sldId id="1182" r:id="rId21"/>
    <p:sldId id="401" r:id="rId22"/>
    <p:sldId id="391" r:id="rId23"/>
    <p:sldId id="282" r:id="rId24"/>
    <p:sldId id="402" r:id="rId25"/>
    <p:sldId id="403" r:id="rId26"/>
    <p:sldId id="284" r:id="rId27"/>
    <p:sldId id="404" r:id="rId28"/>
    <p:sldId id="406" r:id="rId29"/>
    <p:sldId id="405" r:id="rId30"/>
    <p:sldId id="4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C/pczwSJoE2vK5J8umtcQ==" hashData="kI0pkJJFOXSToKAbR2GXLiMFKAyrRZF73lzED7F5ET5M5gd9b3i+J15k13MOGMigBkivrcUOgwxgXQRYowXVS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5E8A8-A9B7-4E50-B6BE-6AD302E380F8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166C5-7CCE-467C-ADDC-DC4582E10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9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41D3A-A3EF-C04F-9B10-8B4D459598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6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87F9-0B7F-444B-A706-417AA2C2E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EB77B-6D07-4606-9847-ADB419F7C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D8A13-FBAD-400A-99ED-E794C97E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80D6F-39D6-4646-A4AE-5086ADEB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DE34-013A-4C29-A489-BD413729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8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334E-C465-4E15-A8E4-1D54BAE1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6CA76-B49E-4FC6-86CE-D3C3AE65E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C430F-532A-40EF-BE97-09E8EBE6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63E86-CBD8-416C-90D0-F13B651E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51A07-A987-4DD6-9087-E2323A3B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92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CF941C-A9E2-4C53-9CC1-49122F5BC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E7CCC-ACFA-4BBC-9921-E6CB6B1D9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28B75-25B1-40A4-B3CA-F54C184C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78069-19FD-4038-9ED8-E559115E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00775-2680-444E-A6E1-F2A94F92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56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9268" y="0"/>
            <a:ext cx="12201268" cy="6858000"/>
          </a:xfrm>
          <a:prstGeom prst="rect">
            <a:avLst/>
          </a:prstGeom>
          <a:solidFill>
            <a:srgbClr val="E8E8EA"/>
          </a:solidFill>
          <a:ln>
            <a:noFill/>
          </a:ln>
        </p:spPr>
        <p:txBody>
          <a:bodyPr anchor="t"/>
          <a:lstStyle>
            <a:lvl1pPr>
              <a:defRPr sz="1400" baseline="0">
                <a:solidFill>
                  <a:srgbClr val="7A7A7A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1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0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" name="AutoShape 7"/>
          <p:cNvSpPr>
            <a:spLocks/>
          </p:cNvSpPr>
          <p:nvPr userDrawn="1"/>
        </p:nvSpPr>
        <p:spPr bwMode="auto">
          <a:xfrm>
            <a:off x="11366500" y="368300"/>
            <a:ext cx="387350" cy="387350"/>
          </a:xfrm>
          <a:prstGeom prst="roundRect">
            <a:avLst>
              <a:gd name="adj" fmla="val 19662"/>
            </a:avLst>
          </a:prstGeom>
          <a:solidFill>
            <a:schemeClr val="accent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34779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1164769" y="0"/>
            <a:ext cx="409302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4158344" y="1629806"/>
            <a:ext cx="2383064" cy="132143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2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4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01302" y="1371600"/>
            <a:ext cx="3093396" cy="41148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32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90600" y="1643865"/>
            <a:ext cx="5105400" cy="357741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427563" y="609601"/>
            <a:ext cx="1568748" cy="103426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11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53882" y="609600"/>
            <a:ext cx="7924801" cy="56388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945084" y="2677886"/>
            <a:ext cx="2144487" cy="15022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8BE0-CD1B-44E0-8D81-DB04CEB7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1A531-94A0-4886-BFD5-BD376FD0F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8972C-69A1-4548-8317-8E93D53F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6F9E-9153-425F-8DB5-F6272C80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9A65-AF09-43BD-B968-6825BCD2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96676" y="3859581"/>
            <a:ext cx="2662626" cy="16959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57899" y="609600"/>
            <a:ext cx="5105401" cy="56388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6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911005" y="1919234"/>
            <a:ext cx="2044318" cy="325064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342706" y="1919234"/>
            <a:ext cx="2044318" cy="325064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990600" y="5662246"/>
            <a:ext cx="2044318" cy="119575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73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18B8-1820-4778-AE91-1F47954F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40D4-9936-427E-831E-B56BD3ECD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84473-8094-46E9-9E43-444B8D8E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2D38C-B155-4289-BFE4-A9875A91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4E8C2-BC0F-4E67-BAF3-7C83B57BD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6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B813C-AE1C-4584-836F-4AB72698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D7ACA-665C-4510-9CAD-ABEEF816B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F481E-BF29-4108-A11E-96ACBC221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BE6D4-F1CD-4866-B571-1486BEC7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F2D84-27EA-4144-BC68-5D7CDAA7D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43DDC-16C7-4DA1-85AE-C10D0DC22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7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69E6-9D10-4C76-B09F-38A6EF4B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49F8D-EBEF-4122-93CB-0E7F10F62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B584E-CA1C-479C-BB9A-CD6F484CC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0EACD-C90F-4A79-B050-40A4CBB88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3F803-68DF-4756-9898-542B84230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5A926-9442-4FF5-9D76-91FDEBAC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291FA-C293-4F22-99FF-8A181E01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A5D449-D1A2-4EAC-8CF0-6E46AACC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78E2D-BDCA-4EE2-825D-EE4126BF6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C4C4F-F169-4F82-AD66-772EE4E19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D9A1C-417D-47EA-8579-FFEAD881A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1648F-5CB8-4F7E-9BE2-00D8C617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2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A2F54-18C3-425A-8C2A-1922DB1F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A146E-12F0-4BC1-80D3-E464E9413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C65F1-D662-4838-8BF7-65B701EA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043D-5128-4F63-804D-44CFF222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D3734-75E6-4A18-94FE-F697A96A9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29ED9-3C29-4093-935A-5B2FCA75D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76519-C5FD-4386-9629-9B134F59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36B3F-C2B3-40BD-AEB0-D45C5CD6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4027C-F1DA-42A1-AAB2-34BF16D4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5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C36F-635A-481C-881F-179F05CF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36BA0-398E-43C0-B378-12EC9AA3F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BA5D5-3F2E-4D7F-9148-9E5CD616F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F8BF2-CE0F-44FD-9FEA-A8A8C03F4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052EE-3D0D-42D0-8F6A-AE827FAB3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6DFE3-9C85-4E51-98C9-461E7C33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9EEEA-0FD7-4438-9F44-44931B89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047DC-E8FE-4EF3-897A-F4B042381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DBA52-539B-4312-A725-D1355DFA8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A158C-7ECC-4425-9122-A8F5CC5BBC2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8E812-551E-4A3D-9CFA-5D02B59C9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EBF74-BFF0-42EC-8C74-8AA8A0EC5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7851-B6D7-42A4-AC52-FCD5243B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218AEC8E-C6C7-4B28-8756-91647B6AB3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-13" b="15750"/>
          <a:stretch/>
        </p:blipFill>
        <p:spPr>
          <a:xfrm>
            <a:off x="1589" y="1"/>
            <a:ext cx="12201525" cy="6858000"/>
          </a:xfrm>
        </p:spPr>
      </p:pic>
      <p:grpSp>
        <p:nvGrpSpPr>
          <p:cNvPr id="20" name="Group 20"/>
          <p:cNvGrpSpPr/>
          <p:nvPr/>
        </p:nvGrpSpPr>
        <p:grpSpPr>
          <a:xfrm>
            <a:off x="5639785" y="1046911"/>
            <a:ext cx="6071906" cy="827728"/>
            <a:chOff x="2122225" y="-5274275"/>
            <a:chExt cx="12143810" cy="1655456"/>
          </a:xfrm>
        </p:grpSpPr>
        <p:sp>
          <p:nvSpPr>
            <p:cNvPr id="18" name="Shape 18"/>
            <p:cNvSpPr/>
            <p:nvPr/>
          </p:nvSpPr>
          <p:spPr>
            <a:xfrm>
              <a:off x="2452673" y="-5274275"/>
              <a:ext cx="11813362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7200">
                  <a:solidFill>
                    <a:srgbClr val="42A3E8"/>
                  </a:solidFill>
                  <a:latin typeface="Montserrat-Bold"/>
                  <a:ea typeface="Montserrat-Bold"/>
                  <a:cs typeface="Montserrat-Bold"/>
                  <a:sym typeface="Montserrat-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3600" b="1" spc="300" dirty="0">
                  <a:solidFill>
                    <a:srgbClr val="2717FD"/>
                  </a:solidFill>
                  <a:latin typeface="Lato" panose="020F0502020204030203" pitchFamily="34" charset="0"/>
                </a:rPr>
                <a:t>7 SKILLS TO BECOME A </a:t>
              </a:r>
              <a:endParaRPr sz="3600" b="1" spc="300" dirty="0">
                <a:solidFill>
                  <a:srgbClr val="2717FD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2122225" y="-4275409"/>
              <a:ext cx="969047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400">
                  <a:solidFill>
                    <a:srgbClr val="35414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b="1" spc="150" dirty="0">
                  <a:solidFill>
                    <a:schemeClr val="bg1"/>
                  </a:solidFill>
                </a:rPr>
                <a:t>PROFESSIONAL NETWORK MARKETER</a:t>
              </a:r>
              <a:endParaRPr b="1" spc="15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Shape 22"/>
          <p:cNvSpPr/>
          <p:nvPr/>
        </p:nvSpPr>
        <p:spPr>
          <a:xfrm flipH="1">
            <a:off x="6089650" y="4715502"/>
            <a:ext cx="1" cy="2259071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7FCFD-EB3C-45F4-AE9B-EF20C31657A1}"/>
              </a:ext>
            </a:extLst>
          </p:cNvPr>
          <p:cNvSpPr txBox="1"/>
          <p:nvPr/>
        </p:nvSpPr>
        <p:spPr>
          <a:xfrm flipH="1">
            <a:off x="8356699" y="749393"/>
            <a:ext cx="3904904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latinLnBrk="1" hangingPunct="0"/>
            <a:r>
              <a:rPr lang="en-US" sz="1600" dirty="0">
                <a:solidFill>
                  <a:schemeClr val="bg1"/>
                </a:solidFill>
              </a:rPr>
              <a:t>A PlanNet Marketing Training</a:t>
            </a:r>
            <a:endParaRPr lang="en-US" sz="1600" dirty="0">
              <a:solidFill>
                <a:schemeClr val="bg1"/>
              </a:solidFill>
              <a:sym typeface="Gill Sans"/>
            </a:endParaRPr>
          </a:p>
        </p:txBody>
      </p:sp>
      <p:sp>
        <p:nvSpPr>
          <p:cNvPr id="9" name="Double Brace 8">
            <a:extLst>
              <a:ext uri="{FF2B5EF4-FFF2-40B4-BE49-F238E27FC236}">
                <a16:creationId xmlns:a16="http://schemas.microsoft.com/office/drawing/2014/main" id="{9DE5E293-8BE6-4AC5-9E62-020CA00E5E61}"/>
              </a:ext>
            </a:extLst>
          </p:cNvPr>
          <p:cNvSpPr/>
          <p:nvPr/>
        </p:nvSpPr>
        <p:spPr>
          <a:xfrm>
            <a:off x="8104909" y="1931195"/>
            <a:ext cx="3532511" cy="610542"/>
          </a:xfrm>
          <a:prstGeom prst="bracePair">
            <a:avLst/>
          </a:prstGeom>
          <a:ln>
            <a:solidFill>
              <a:srgbClr val="2717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en-US" sz="900">
              <a:solidFill>
                <a:srgbClr val="00CC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882C7-B9C1-4485-8B20-6F8CDF02A131}"/>
              </a:ext>
            </a:extLst>
          </p:cNvPr>
          <p:cNvSpPr txBox="1"/>
          <p:nvPr/>
        </p:nvSpPr>
        <p:spPr>
          <a:xfrm>
            <a:off x="8214014" y="2041541"/>
            <a:ext cx="3314302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latinLnBrk="1" hangingPunct="0"/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  <a:sym typeface="Gill Sans"/>
              </a:rPr>
              <a:t>Skill #7: Promoting Events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03967D-B4E7-4748-8845-9BDF52B3271C}"/>
              </a:ext>
            </a:extLst>
          </p:cNvPr>
          <p:cNvSpPr/>
          <p:nvPr/>
        </p:nvSpPr>
        <p:spPr>
          <a:xfrm>
            <a:off x="5887450" y="674400"/>
            <a:ext cx="622433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As a promoter you have to create a sense of urgency in!  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r>
              <a:rPr lang="en-US" sz="3200" b="1" i="1" dirty="0">
                <a:latin typeface="Century Gothic" panose="020B0502020202020204" pitchFamily="34" charset="0"/>
              </a:rPr>
              <a:t>Reward what you want repeated.  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r>
              <a:rPr lang="en-US" sz="3200" dirty="0">
                <a:latin typeface="Century Gothic" panose="020B0502020202020204" pitchFamily="34" charset="0"/>
              </a:rPr>
              <a:t>Example:  Let them know if they register early, they will be apart of a special group. Describe the features and benefits of attending..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34AA46A-AE86-468B-B225-92FD3219677C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2"/>
          <a:srcRect l="35926" r="11353"/>
          <a:stretch/>
        </p:blipFill>
        <p:spPr bwMode="auto">
          <a:xfrm>
            <a:off x="-1" y="-14417"/>
            <a:ext cx="5438271" cy="687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6E308-B63D-4D54-AD70-48BFF64D7954}"/>
              </a:ext>
            </a:extLst>
          </p:cNvPr>
          <p:cNvSpPr/>
          <p:nvPr/>
        </p:nvSpPr>
        <p:spPr>
          <a:xfrm>
            <a:off x="5213684" y="-14417"/>
            <a:ext cx="368967" cy="6872417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5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B06ED69-7432-40D5-B92D-BB3DC5010D3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15087"/>
          <a:stretch>
            <a:fillRect/>
          </a:stretch>
        </p:blipFill>
        <p:spPr>
          <a:xfrm>
            <a:off x="0" y="-2066837"/>
            <a:ext cx="5325979" cy="89248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03967D-B4E7-4748-8845-9BDF52B3271C}"/>
              </a:ext>
            </a:extLst>
          </p:cNvPr>
          <p:cNvSpPr/>
          <p:nvPr/>
        </p:nvSpPr>
        <p:spPr>
          <a:xfrm>
            <a:off x="5782824" y="674400"/>
            <a:ext cx="62243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Your ability to get a few key people to consistently do a few simple things over an extended period-of-time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B6E308-B63D-4D54-AD70-48BFF64D7954}"/>
              </a:ext>
            </a:extLst>
          </p:cNvPr>
          <p:cNvSpPr/>
          <p:nvPr/>
        </p:nvSpPr>
        <p:spPr>
          <a:xfrm>
            <a:off x="5213684" y="-14417"/>
            <a:ext cx="368967" cy="6872417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F5725-7D2C-4CDC-8A5B-6C34A26FFC5B}"/>
              </a:ext>
            </a:extLst>
          </p:cNvPr>
          <p:cNvSpPr txBox="1"/>
          <p:nvPr/>
        </p:nvSpPr>
        <p:spPr>
          <a:xfrm>
            <a:off x="5782824" y="2767280"/>
            <a:ext cx="58881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You have to </a:t>
            </a:r>
            <a:r>
              <a:rPr lang="en-US" sz="2800" b="1" dirty="0">
                <a:latin typeface="Century Gothic" panose="020B0502020202020204" pitchFamily="34" charset="0"/>
              </a:rPr>
              <a:t>have a vision </a:t>
            </a:r>
            <a:r>
              <a:rPr lang="en-US" sz="2800" dirty="0">
                <a:latin typeface="Century Gothic" panose="020B0502020202020204" pitchFamily="34" charset="0"/>
              </a:rPr>
              <a:t>to be a promoter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You have to have a </a:t>
            </a:r>
            <a:r>
              <a:rPr lang="en-US" sz="2800" b="1" dirty="0">
                <a:latin typeface="Century Gothic" panose="020B0502020202020204" pitchFamily="34" charset="0"/>
              </a:rPr>
              <a:t>game plan </a:t>
            </a:r>
            <a:r>
              <a:rPr lang="en-US" sz="2800" dirty="0">
                <a:latin typeface="Century Gothic" panose="020B0502020202020204" pitchFamily="34" charset="0"/>
              </a:rPr>
              <a:t>to get your team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You have to have constant </a:t>
            </a:r>
            <a:r>
              <a:rPr lang="en-US" sz="2800" b="1" dirty="0">
                <a:latin typeface="Century Gothic" panose="020B0502020202020204" pitchFamily="34" charset="0"/>
              </a:rPr>
              <a:t>Communication 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683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6169F4-055F-444B-8E72-7477E1A022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1167" y="-14417"/>
            <a:ext cx="1176083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6E308-B63D-4D54-AD70-48BFF64D7954}"/>
              </a:ext>
            </a:extLst>
          </p:cNvPr>
          <p:cNvSpPr/>
          <p:nvPr/>
        </p:nvSpPr>
        <p:spPr>
          <a:xfrm>
            <a:off x="1" y="-14417"/>
            <a:ext cx="1188026" cy="6872417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9C8E4-103A-4BD1-BB42-7BDCBE1DA556}"/>
              </a:ext>
            </a:extLst>
          </p:cNvPr>
          <p:cNvSpPr txBox="1"/>
          <p:nvPr/>
        </p:nvSpPr>
        <p:spPr>
          <a:xfrm>
            <a:off x="1539368" y="1343414"/>
            <a:ext cx="8831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Facts Tell, Stories Sell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Share stories or accounts of peoples lives whose were changed as a result of attending the 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3CBDE-B239-45A1-AE7C-3F468B2758F6}"/>
              </a:ext>
            </a:extLst>
          </p:cNvPr>
          <p:cNvSpPr txBox="1"/>
          <p:nvPr/>
        </p:nvSpPr>
        <p:spPr>
          <a:xfrm>
            <a:off x="1539368" y="3390928"/>
            <a:ext cx="883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Create fun competitive competition within your group </a:t>
            </a:r>
            <a:r>
              <a:rPr lang="en-US" sz="2400" dirty="0">
                <a:latin typeface="Century Gothic" panose="020B0502020202020204" pitchFamily="34" charset="0"/>
              </a:rPr>
              <a:t>Reward what you want repeated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400" dirty="0">
                <a:latin typeface="Century Gothic" panose="020B0502020202020204" pitchFamily="34" charset="0"/>
              </a:rPr>
              <a:t>Who is going to have the most guest out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latin typeface="Century Gothic" panose="020B0502020202020204" pitchFamily="34" charset="0"/>
              </a:rPr>
              <a:t>Who can get the most of their teammates out</a:t>
            </a:r>
          </a:p>
          <a:p>
            <a:br>
              <a:rPr lang="en-US" sz="1400" dirty="0"/>
            </a:b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3A4B38-EE2B-4C66-B529-4E8DEABE5613}"/>
              </a:ext>
            </a:extLst>
          </p:cNvPr>
          <p:cNvSpPr/>
          <p:nvPr/>
        </p:nvSpPr>
        <p:spPr>
          <a:xfrm>
            <a:off x="4478998" y="382011"/>
            <a:ext cx="4422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2015950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B06ED69-7432-40D5-B92D-BB3DC5010D3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15087"/>
          <a:stretch>
            <a:fillRect/>
          </a:stretch>
        </p:blipFill>
        <p:spPr>
          <a:xfrm>
            <a:off x="-13448" y="-2066837"/>
            <a:ext cx="5325979" cy="89248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6E308-B63D-4D54-AD70-48BFF64D7954}"/>
              </a:ext>
            </a:extLst>
          </p:cNvPr>
          <p:cNvSpPr/>
          <p:nvPr/>
        </p:nvSpPr>
        <p:spPr>
          <a:xfrm>
            <a:off x="5213684" y="-14417"/>
            <a:ext cx="368967" cy="6872417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9C8E4-103A-4BD1-BB42-7BDCBE1DA556}"/>
              </a:ext>
            </a:extLst>
          </p:cNvPr>
          <p:cNvSpPr txBox="1"/>
          <p:nvPr/>
        </p:nvSpPr>
        <p:spPr>
          <a:xfrm>
            <a:off x="5844516" y="719895"/>
            <a:ext cx="59143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Market Share</a:t>
            </a:r>
            <a:r>
              <a:rPr lang="en-US" sz="2800" dirty="0">
                <a:latin typeface="Century Gothic" panose="020B0502020202020204" pitchFamily="34" charset="0"/>
              </a:rPr>
              <a:t> – what percentage of the attendee’s attending fall within your organization.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As a leader you want to have a goal to have at minimum 10-15 separate legs of your business out to the big events weekly meetings and or convention.</a:t>
            </a:r>
          </a:p>
        </p:txBody>
      </p:sp>
    </p:spTree>
    <p:extLst>
      <p:ext uri="{BB962C8B-B14F-4D97-AF65-F5344CB8AC3E}">
        <p14:creationId xmlns:p14="http://schemas.microsoft.com/office/powerpoint/2010/main" val="3067226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7676" y="609600"/>
            <a:ext cx="359229" cy="52010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48719" y="553446"/>
            <a:ext cx="1893277" cy="168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Oswald Book" charset="0"/>
                <a:ea typeface="Oswald Book" charset="0"/>
                <a:cs typeface="Oswald Book" charset="0"/>
              </a:rPr>
              <a:t>DON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Oswald Book" charset="0"/>
                <a:ea typeface="Oswald Book" charset="0"/>
                <a:cs typeface="Oswald Book" charset="0"/>
              </a:rPr>
              <a:t>KING</a:t>
            </a:r>
            <a:r>
              <a:rPr lang="en-US" sz="2400" dirty="0">
                <a:latin typeface="Oswald Book" charset="0"/>
                <a:ea typeface="Oswald Book" charset="0"/>
                <a:cs typeface="Oswald Book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Oswald Book" charset="0"/>
                <a:ea typeface="Oswald Book" charset="0"/>
                <a:cs typeface="Oswald Book" charset="0"/>
              </a:rPr>
              <a:t>PROMOTOR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268993" y="1163460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268993" y="1706071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268993" y="2248682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832899" y="766580"/>
            <a:ext cx="446313" cy="15022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don king">
            <a:extLst>
              <a:ext uri="{FF2B5EF4-FFF2-40B4-BE49-F238E27FC236}">
                <a16:creationId xmlns:a16="http://schemas.microsoft.com/office/drawing/2014/main" id="{C99F5A50-C897-4AD4-A4D9-3F2F424E17B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2783" r="13108" b="4978"/>
          <a:stretch/>
        </p:blipFill>
        <p:spPr bwMode="auto">
          <a:xfrm>
            <a:off x="800958" y="609600"/>
            <a:ext cx="7924801" cy="52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B03FFB-581A-4DBF-92B2-AA64DB4788AA}"/>
              </a:ext>
            </a:extLst>
          </p:cNvPr>
          <p:cNvSpPr txBox="1"/>
          <p:nvPr/>
        </p:nvSpPr>
        <p:spPr>
          <a:xfrm>
            <a:off x="8832898" y="2665688"/>
            <a:ext cx="3134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Promoter</a:t>
            </a:r>
            <a:r>
              <a:rPr lang="en-US" sz="2400" dirty="0"/>
              <a:t> of over </a:t>
            </a:r>
            <a:r>
              <a:rPr lang="en-US" sz="2400" b="1" dirty="0"/>
              <a:t>500</a:t>
            </a:r>
            <a:r>
              <a:rPr lang="en-US" sz="2400" dirty="0"/>
              <a:t> World Championship </a:t>
            </a:r>
            <a:r>
              <a:rPr lang="en-US" sz="2400" b="1" dirty="0"/>
              <a:t>fights</a:t>
            </a:r>
            <a:r>
              <a:rPr lang="en-US" sz="2400" dirty="0"/>
              <a:t>—so far. </a:t>
            </a:r>
          </a:p>
          <a:p>
            <a:endParaRPr lang="en-US" sz="2400" dirty="0"/>
          </a:p>
          <a:p>
            <a:r>
              <a:rPr lang="en-US" sz="2400" dirty="0"/>
              <a:t>Nearly </a:t>
            </a:r>
            <a:r>
              <a:rPr lang="en-US" sz="2400" b="1" dirty="0"/>
              <a:t>100 boxers </a:t>
            </a:r>
            <a:r>
              <a:rPr lang="en-US" sz="2400" dirty="0"/>
              <a:t>have </a:t>
            </a:r>
            <a:r>
              <a:rPr lang="en-US" sz="2400" b="1" dirty="0"/>
              <a:t>earned $1 million </a:t>
            </a:r>
            <a:r>
              <a:rPr lang="en-US" sz="2400" dirty="0"/>
              <a:t>or more in </a:t>
            </a:r>
            <a:r>
              <a:rPr lang="en-US" sz="2400" b="1" dirty="0"/>
              <a:t>Don King </a:t>
            </a:r>
            <a:r>
              <a:rPr lang="en-US" sz="2400" dirty="0"/>
              <a:t>Productions-</a:t>
            </a:r>
            <a:r>
              <a:rPr lang="en-US" sz="2400" b="1" dirty="0"/>
              <a:t>promoted</a:t>
            </a:r>
            <a:r>
              <a:rPr lang="en-US" sz="2400" dirty="0"/>
              <a:t> fights—so far.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49C88F-CCC1-4BEA-B444-566194793388}"/>
              </a:ext>
            </a:extLst>
          </p:cNvPr>
          <p:cNvSpPr/>
          <p:nvPr/>
        </p:nvSpPr>
        <p:spPr>
          <a:xfrm>
            <a:off x="357795" y="5925234"/>
            <a:ext cx="86083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/>
              <a:t>Whose made the </a:t>
            </a:r>
            <a:r>
              <a:rPr lang="en-US" sz="2200" b="1" i="1" dirty="0"/>
              <a:t>most money</a:t>
            </a:r>
            <a:r>
              <a:rPr lang="en-US" sz="2200" i="1" dirty="0"/>
              <a:t> in Boxing and has never thrown a punch  </a:t>
            </a:r>
          </a:p>
        </p:txBody>
      </p:sp>
    </p:spTree>
    <p:extLst>
      <p:ext uri="{BB962C8B-B14F-4D97-AF65-F5344CB8AC3E}">
        <p14:creationId xmlns:p14="http://schemas.microsoft.com/office/powerpoint/2010/main" val="4136893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7676" y="609600"/>
            <a:ext cx="359229" cy="52010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23596" y="396466"/>
            <a:ext cx="1893277" cy="168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Oswald Book" charset="0"/>
                <a:ea typeface="Oswald Book" charset="0"/>
                <a:cs typeface="Oswald Book" charset="0"/>
              </a:rPr>
              <a:t>RUSSELL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Oswald Book" charset="0"/>
                <a:ea typeface="Oswald Book" charset="0"/>
                <a:cs typeface="Oswald Book" charset="0"/>
              </a:rPr>
              <a:t>SIMMONS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Oswald Book" charset="0"/>
                <a:ea typeface="Oswald Book" charset="0"/>
                <a:cs typeface="Oswald Book" charset="0"/>
              </a:rPr>
              <a:t>PROMOTOR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943870" y="1006480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943870" y="1549091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943870" y="2091702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507776" y="609600"/>
            <a:ext cx="446313" cy="15022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03FFB-581A-4DBF-92B2-AA64DB4788AA}"/>
              </a:ext>
            </a:extLst>
          </p:cNvPr>
          <p:cNvSpPr txBox="1"/>
          <p:nvPr/>
        </p:nvSpPr>
        <p:spPr>
          <a:xfrm>
            <a:off x="8507776" y="2294035"/>
            <a:ext cx="332642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American Entrepreneur</a:t>
            </a:r>
          </a:p>
          <a:p>
            <a:r>
              <a:rPr lang="en-US" sz="2400" dirty="0"/>
              <a:t>Co-Founder of Def Jams</a:t>
            </a:r>
          </a:p>
          <a:p>
            <a:r>
              <a:rPr lang="en-US" sz="2400" dirty="0"/>
              <a:t>television hits HBO's Def Comedy Jam and Def Poetry Jam.</a:t>
            </a:r>
          </a:p>
          <a:p>
            <a:endParaRPr lang="en-US" sz="1600" dirty="0"/>
          </a:p>
          <a:p>
            <a:r>
              <a:rPr lang="en-US" sz="2400" dirty="0"/>
              <a:t>Is one of the </a:t>
            </a:r>
            <a:r>
              <a:rPr lang="en-US" sz="2400" b="1" dirty="0"/>
              <a:t>biggest promoters</a:t>
            </a:r>
            <a:r>
              <a:rPr lang="en-US" sz="2400" dirty="0"/>
              <a:t> of music and highly successful business magnates of our time. </a:t>
            </a:r>
          </a:p>
          <a:p>
            <a:endParaRPr lang="en-US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49C88F-CCC1-4BEA-B444-566194793388}"/>
              </a:ext>
            </a:extLst>
          </p:cNvPr>
          <p:cNvSpPr/>
          <p:nvPr/>
        </p:nvSpPr>
        <p:spPr>
          <a:xfrm>
            <a:off x="0" y="5810683"/>
            <a:ext cx="8608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/>
              <a:t>The third wealthiest personality in hip hop but has </a:t>
            </a:r>
            <a:r>
              <a:rPr lang="en-US" sz="2200" b="1" i="1" dirty="0"/>
              <a:t>never </a:t>
            </a:r>
          </a:p>
          <a:p>
            <a:pPr algn="ctr"/>
            <a:r>
              <a:rPr lang="en-US" sz="2200" i="1" dirty="0"/>
              <a:t>recorded a song.</a:t>
            </a:r>
          </a:p>
        </p:txBody>
      </p:sp>
      <p:pic>
        <p:nvPicPr>
          <p:cNvPr id="4104" name="Picture 8" descr="Image result for russell simmons">
            <a:extLst>
              <a:ext uri="{FF2B5EF4-FFF2-40B4-BE49-F238E27FC236}">
                <a16:creationId xmlns:a16="http://schemas.microsoft.com/office/drawing/2014/main" id="{79145C5E-BD74-4486-AB20-40E3C4AB9FE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" b="2502"/>
          <a:stretch>
            <a:fillRect/>
          </a:stretch>
        </p:blipFill>
        <p:spPr bwMode="auto">
          <a:xfrm>
            <a:off x="797248" y="609600"/>
            <a:ext cx="7309631" cy="52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2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17984" y="597852"/>
            <a:ext cx="5639915" cy="563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42391" y="1401315"/>
            <a:ext cx="52277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 algn="l"/>
            <a:r>
              <a:rPr lang="en-US" dirty="0">
                <a:latin typeface="+mn-lt"/>
              </a:rPr>
              <a:t>Being a professional promoter is the </a:t>
            </a:r>
            <a:r>
              <a:rPr lang="en-US" b="1" dirty="0">
                <a:latin typeface="+mn-lt"/>
              </a:rPr>
              <a:t>highest paying of the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seven</a:t>
            </a:r>
            <a:r>
              <a:rPr lang="en-US" b="1" dirty="0">
                <a:latin typeface="+mn-lt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skills.</a:t>
            </a:r>
            <a:r>
              <a:rPr lang="en-US" b="1" dirty="0">
                <a:latin typeface="+mn-lt"/>
              </a:rPr>
              <a:t> 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You can be extremely successful if you learn to be the best promoter in </a:t>
            </a:r>
            <a:r>
              <a:rPr lang="en-US" dirty="0" err="1">
                <a:latin typeface="+mn-lt"/>
              </a:rPr>
              <a:t>PlanNet</a:t>
            </a:r>
            <a:r>
              <a:rPr lang="en-US" dirty="0">
                <a:latin typeface="+mn-lt"/>
              </a:rPr>
              <a:t> Marketing.</a:t>
            </a:r>
            <a:endParaRPr lang="en-US" sz="5400" dirty="0">
              <a:latin typeface="+mn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884B9E6-C780-4F9C-9013-E010A647D1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134101" y="1770157"/>
            <a:ext cx="6057899" cy="508784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3E2B9-7081-4FBA-99D6-9DB02066ECE6}"/>
              </a:ext>
            </a:extLst>
          </p:cNvPr>
          <p:cNvSpPr/>
          <p:nvPr/>
        </p:nvSpPr>
        <p:spPr>
          <a:xfrm>
            <a:off x="6813079" y="597852"/>
            <a:ext cx="46999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SKILLS THAT PAY</a:t>
            </a:r>
          </a:p>
        </p:txBody>
      </p:sp>
    </p:spTree>
    <p:extLst>
      <p:ext uri="{BB962C8B-B14F-4D97-AF65-F5344CB8AC3E}">
        <p14:creationId xmlns:p14="http://schemas.microsoft.com/office/powerpoint/2010/main" val="1529757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62C26BF-115C-46B6-B0A3-52005D14D6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546" y="0"/>
            <a:ext cx="8326746" cy="6858000"/>
          </a:xfrm>
          <a:prstGeom prst="rect">
            <a:avLst/>
          </a:prstGeom>
        </p:spPr>
      </p:pic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6" name="Shape 26"/>
          <p:cNvSpPr/>
          <p:nvPr/>
        </p:nvSpPr>
        <p:spPr>
          <a:xfrm>
            <a:off x="2631519" y="3290500"/>
            <a:ext cx="7959360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Your ability to get a few key people to consistently do a few simple things over an extended period-of-time.</a:t>
            </a:r>
          </a:p>
        </p:txBody>
      </p:sp>
      <p:pic>
        <p:nvPicPr>
          <p:cNvPr id="27" name="Picture 26"/>
          <p:cNvPicPr/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9955" y="4749275"/>
            <a:ext cx="2616338" cy="139698"/>
          </a:xfrm>
          <a:prstGeom prst="rect">
            <a:avLst/>
          </a:prstGeom>
        </p:spPr>
      </p:pic>
      <p:sp>
        <p:nvSpPr>
          <p:cNvPr id="29" name="Shape 29"/>
          <p:cNvSpPr/>
          <p:nvPr/>
        </p:nvSpPr>
        <p:spPr>
          <a:xfrm>
            <a:off x="2584997" y="2944667"/>
            <a:ext cx="805240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b="1" dirty="0">
                <a:solidFill>
                  <a:srgbClr val="2717FD"/>
                </a:solidFill>
              </a:rPr>
              <a:t>A NETWORK MARKETING PROFESSIONAL</a:t>
            </a:r>
            <a:endParaRPr lang="en-US" sz="3600" b="1" dirty="0">
              <a:solidFill>
                <a:srgbClr val="2717FD"/>
              </a:solidFill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1433935" y="429278"/>
            <a:ext cx="250068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35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5480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03967D-B4E7-4748-8845-9BDF52B3271C}"/>
              </a:ext>
            </a:extLst>
          </p:cNvPr>
          <p:cNvSpPr/>
          <p:nvPr/>
        </p:nvSpPr>
        <p:spPr>
          <a:xfrm>
            <a:off x="5112470" y="894499"/>
            <a:ext cx="7315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PROMOTING </a:t>
            </a:r>
            <a:r>
              <a:rPr lang="en-US" sz="3600" dirty="0"/>
              <a:t>events is one of </a:t>
            </a:r>
          </a:p>
          <a:p>
            <a:pPr algn="ctr"/>
            <a:r>
              <a:rPr lang="en-US" sz="3600" dirty="0"/>
              <a:t>the main things we do.  </a:t>
            </a:r>
          </a:p>
          <a:p>
            <a:endParaRPr lang="en-US" sz="36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/>
              <a:t>Events </a:t>
            </a:r>
            <a:r>
              <a:rPr lang="en-US" sz="3600" b="1" dirty="0"/>
              <a:t>Sell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/>
              <a:t>Events </a:t>
            </a:r>
            <a:r>
              <a:rPr lang="en-US" sz="3600" b="1" dirty="0"/>
              <a:t>Recruit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/>
              <a:t>Events </a:t>
            </a:r>
            <a:r>
              <a:rPr lang="en-US" sz="3600" b="1" dirty="0"/>
              <a:t>Train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/>
              <a:t>Events </a:t>
            </a:r>
            <a:r>
              <a:rPr lang="en-US" sz="3600" b="1" dirty="0"/>
              <a:t>Glue Team Together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/>
              <a:t>Events </a:t>
            </a:r>
            <a:r>
              <a:rPr lang="en-US" sz="3600" b="1" dirty="0"/>
              <a:t>Increase Skillset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/>
              <a:t>Events </a:t>
            </a:r>
            <a:r>
              <a:rPr lang="en-US" sz="3600" b="1" dirty="0"/>
              <a:t>Take Away Excuses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7170" name="Picture 2" descr="Image result for team">
            <a:extLst>
              <a:ext uri="{FF2B5EF4-FFF2-40B4-BE49-F238E27FC236}">
                <a16:creationId xmlns:a16="http://schemas.microsoft.com/office/drawing/2014/main" id="{F34AA46A-AE86-468B-B225-92FD3219677C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503" r="35278" b="-503"/>
          <a:stretch/>
        </p:blipFill>
        <p:spPr bwMode="auto">
          <a:xfrm>
            <a:off x="0" y="0"/>
            <a:ext cx="5406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B8DD52-D88B-4454-8251-363229D16C09}"/>
              </a:ext>
            </a:extLst>
          </p:cNvPr>
          <p:cNvSpPr/>
          <p:nvPr/>
        </p:nvSpPr>
        <p:spPr>
          <a:xfrm>
            <a:off x="5213684" y="-14417"/>
            <a:ext cx="368967" cy="6872417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10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03967D-B4E7-4748-8845-9BDF52B3271C}"/>
              </a:ext>
            </a:extLst>
          </p:cNvPr>
          <p:cNvSpPr/>
          <p:nvPr/>
        </p:nvSpPr>
        <p:spPr>
          <a:xfrm>
            <a:off x="5807240" y="1035901"/>
            <a:ext cx="622433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As a </a:t>
            </a:r>
            <a:r>
              <a:rPr lang="en-US" sz="3600" b="1" dirty="0"/>
              <a:t>PROMOTER</a:t>
            </a:r>
            <a:r>
              <a:rPr lang="en-US" sz="3600" dirty="0"/>
              <a:t>, you want to promote upcoming events, calls, and contest to your entire team. </a:t>
            </a:r>
          </a:p>
          <a:p>
            <a:endParaRPr lang="en-US" sz="1400" dirty="0"/>
          </a:p>
          <a:p>
            <a:r>
              <a:rPr lang="en-US" sz="3600" dirty="0"/>
              <a:t>And </a:t>
            </a:r>
            <a:r>
              <a:rPr lang="en-US" sz="3600" b="1" dirty="0"/>
              <a:t>teach </a:t>
            </a:r>
            <a:r>
              <a:rPr lang="en-US" sz="3600" dirty="0"/>
              <a:t>your </a:t>
            </a:r>
            <a:r>
              <a:rPr lang="en-US" sz="3600" b="1" dirty="0"/>
              <a:t>team to promote</a:t>
            </a:r>
            <a:r>
              <a:rPr lang="en-US" sz="3600" dirty="0"/>
              <a:t> events.  </a:t>
            </a:r>
          </a:p>
          <a:p>
            <a:endParaRPr lang="en-US" dirty="0"/>
          </a:p>
          <a:p>
            <a:r>
              <a:rPr lang="en-US" sz="3600" dirty="0"/>
              <a:t>Big events will allow prospects, to see the </a:t>
            </a:r>
            <a:r>
              <a:rPr lang="en-US" sz="3600" b="1" dirty="0"/>
              <a:t>BIG PICTURE.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34AA46A-AE86-468B-B225-92FD3219677C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2"/>
          <a:srcRect l="48056"/>
          <a:stretch/>
        </p:blipFill>
        <p:spPr bwMode="auto">
          <a:xfrm>
            <a:off x="-1" y="-14417"/>
            <a:ext cx="5358063" cy="687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6E308-B63D-4D54-AD70-48BFF64D7954}"/>
              </a:ext>
            </a:extLst>
          </p:cNvPr>
          <p:cNvSpPr/>
          <p:nvPr/>
        </p:nvSpPr>
        <p:spPr>
          <a:xfrm>
            <a:off x="5165558" y="-14417"/>
            <a:ext cx="368967" cy="6872417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1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62C26BF-115C-46B6-B0A3-52005D14D6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546" y="0"/>
            <a:ext cx="8326746" cy="6858000"/>
          </a:xfrm>
          <a:prstGeom prst="rect">
            <a:avLst/>
          </a:prstGeom>
        </p:spPr>
      </p:pic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6" name="Shape 26"/>
          <p:cNvSpPr/>
          <p:nvPr/>
        </p:nvSpPr>
        <p:spPr>
          <a:xfrm>
            <a:off x="2116319" y="3516743"/>
            <a:ext cx="7959360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sz="3200" spc="-96" dirty="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person who is an expert at the skills required to build a large and successful Network Marketing organization</a:t>
            </a:r>
          </a:p>
        </p:txBody>
      </p:sp>
      <p:pic>
        <p:nvPicPr>
          <p:cNvPr id="27" name="Picture 26"/>
          <p:cNvPicPr/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481" y="5087965"/>
            <a:ext cx="2616338" cy="139698"/>
          </a:xfrm>
          <a:prstGeom prst="rect">
            <a:avLst/>
          </a:prstGeom>
        </p:spPr>
      </p:pic>
      <p:sp>
        <p:nvSpPr>
          <p:cNvPr id="29" name="Shape 29"/>
          <p:cNvSpPr/>
          <p:nvPr/>
        </p:nvSpPr>
        <p:spPr>
          <a:xfrm>
            <a:off x="2063447" y="2961182"/>
            <a:ext cx="805240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b="1" dirty="0">
                <a:solidFill>
                  <a:srgbClr val="2717FD"/>
                </a:solidFill>
              </a:rPr>
              <a:t>A NETWORK MARKETING PROFESSIONAL</a:t>
            </a:r>
            <a:endParaRPr lang="en-US" sz="3600" b="1" dirty="0">
              <a:solidFill>
                <a:srgbClr val="2717FD"/>
              </a:solidFill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1433935" y="429278"/>
            <a:ext cx="250068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350"/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62C26BF-115C-46B6-B0A3-52005D14D6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546" y="0"/>
            <a:ext cx="8326746" cy="6858000"/>
          </a:xfrm>
          <a:prstGeom prst="rect">
            <a:avLst/>
          </a:prstGeom>
        </p:spPr>
      </p:pic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6" name="Shape 26"/>
          <p:cNvSpPr/>
          <p:nvPr/>
        </p:nvSpPr>
        <p:spPr>
          <a:xfrm>
            <a:off x="2116319" y="3762964"/>
            <a:ext cx="7959360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A difference between, announcing, inviting and promoting.</a:t>
            </a:r>
          </a:p>
        </p:txBody>
      </p:sp>
      <p:pic>
        <p:nvPicPr>
          <p:cNvPr id="27" name="Picture 26"/>
          <p:cNvPicPr/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044" y="4779925"/>
            <a:ext cx="2616338" cy="139698"/>
          </a:xfrm>
          <a:prstGeom prst="rect">
            <a:avLst/>
          </a:prstGeom>
        </p:spPr>
      </p:pic>
      <p:sp>
        <p:nvSpPr>
          <p:cNvPr id="29" name="Shape 29"/>
          <p:cNvSpPr/>
          <p:nvPr/>
        </p:nvSpPr>
        <p:spPr>
          <a:xfrm>
            <a:off x="2063447" y="2961182"/>
            <a:ext cx="805240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b="1" dirty="0">
                <a:solidFill>
                  <a:srgbClr val="2717FD"/>
                </a:solidFill>
              </a:rPr>
              <a:t>A NETWORK MARKETING PROFESSIONAL</a:t>
            </a:r>
            <a:endParaRPr lang="en-US" sz="3600" b="1" dirty="0">
              <a:solidFill>
                <a:srgbClr val="2717FD"/>
              </a:solidFill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1433935" y="429278"/>
            <a:ext cx="250068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35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77772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F8F087-4CC5-4803-8D0B-53767E59398B}"/>
              </a:ext>
            </a:extLst>
          </p:cNvPr>
          <p:cNvSpPr txBox="1"/>
          <p:nvPr/>
        </p:nvSpPr>
        <p:spPr>
          <a:xfrm>
            <a:off x="5411972" y="994949"/>
            <a:ext cx="6172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Announcing</a:t>
            </a:r>
            <a:r>
              <a:rPr lang="en-US" sz="2800" dirty="0">
                <a:latin typeface="Century Gothic" panose="020B0502020202020204" pitchFamily="34" charset="0"/>
              </a:rPr>
              <a:t>  Most people announce it!  (posting a flyer) </a:t>
            </a:r>
          </a:p>
          <a:p>
            <a:endParaRPr lang="en-US" sz="2800" b="1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2800" b="1" dirty="0">
                <a:latin typeface="Century Gothic" panose="020B0502020202020204" pitchFamily="34" charset="0"/>
              </a:rPr>
              <a:t>Inviting </a:t>
            </a:r>
            <a:r>
              <a:rPr lang="en-US" sz="2800" dirty="0">
                <a:latin typeface="Century Gothic" panose="020B0502020202020204" pitchFamily="34" charset="0"/>
              </a:rPr>
              <a:t>- Getting on the phone they ask them to come out . </a:t>
            </a:r>
          </a:p>
          <a:p>
            <a:pPr marL="342900" indent="-342900">
              <a:buFont typeface="+mj-lt"/>
              <a:buAutoNum type="arabicPeriod" startAt="2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sz="2800" b="1" dirty="0">
                <a:latin typeface="Century Gothic" panose="020B0502020202020204" pitchFamily="34" charset="0"/>
              </a:rPr>
              <a:t>Promotion is another level </a:t>
            </a:r>
            <a:r>
              <a:rPr lang="en-US" sz="2800" dirty="0">
                <a:latin typeface="Century Gothic" panose="020B0502020202020204" pitchFamily="34" charset="0"/>
              </a:rPr>
              <a:t>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Letting people know the value and the benefit of attending..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Telling people that you are committed to it.  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7360478-B8E1-4C7F-8BA3-A260B84EA2D3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1853"/>
          <a:stretch>
            <a:fillRect/>
          </a:stretch>
        </p:blipFill>
        <p:spPr bwMode="auto">
          <a:xfrm>
            <a:off x="891702" y="2743200"/>
            <a:ext cx="309339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0FD161-42B7-46F1-BA99-F8436612CE18}"/>
              </a:ext>
            </a:extLst>
          </p:cNvPr>
          <p:cNvSpPr/>
          <p:nvPr/>
        </p:nvSpPr>
        <p:spPr>
          <a:xfrm>
            <a:off x="891702" y="625617"/>
            <a:ext cx="44148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MINDSET </a:t>
            </a:r>
          </a:p>
          <a:p>
            <a:r>
              <a:rPr lang="en-US" sz="4800" dirty="0">
                <a:solidFill>
                  <a:schemeClr val="accent1"/>
                </a:solidFill>
              </a:rPr>
              <a:t>OF A PROMOTER</a:t>
            </a:r>
          </a:p>
        </p:txBody>
      </p:sp>
    </p:spTree>
    <p:extLst>
      <p:ext uri="{BB962C8B-B14F-4D97-AF65-F5344CB8AC3E}">
        <p14:creationId xmlns:p14="http://schemas.microsoft.com/office/powerpoint/2010/main" val="3439540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7527171-9D55-4C0A-AE4E-0E3E73D5EBD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6910" t="8016" r="24702" b="4069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921BC2-9B7D-490E-9DA1-127ADFFF9976}"/>
              </a:ext>
            </a:extLst>
          </p:cNvPr>
          <p:cNvSpPr txBox="1"/>
          <p:nvPr/>
        </p:nvSpPr>
        <p:spPr>
          <a:xfrm>
            <a:off x="1912011" y="1907857"/>
            <a:ext cx="3735761" cy="168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+mn-lt"/>
                <a:ea typeface="Oswald Book" charset="0"/>
                <a:cs typeface="Oswald Book" charset="0"/>
              </a:rPr>
              <a:t>DR </a:t>
            </a:r>
            <a:r>
              <a:rPr lang="en-US" sz="2400" b="1" dirty="0">
                <a:latin typeface="+mn-lt"/>
                <a:ea typeface="Oswald Book" charset="0"/>
                <a:cs typeface="Oswald Book" charset="0"/>
              </a:rPr>
              <a:t>DRE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+mn-lt"/>
                <a:ea typeface="Oswald Book" charset="0"/>
                <a:cs typeface="Oswald Book" charset="0"/>
              </a:rPr>
              <a:t>PERFORMER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+mn-lt"/>
                <a:ea typeface="Oswald Book" charset="0"/>
                <a:cs typeface="Oswald Book" charset="0"/>
              </a:rPr>
              <a:t>PRODUCER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1F4869-D84F-40C1-8C2E-4E550876AABA}"/>
              </a:ext>
            </a:extLst>
          </p:cNvPr>
          <p:cNvCxnSpPr/>
          <p:nvPr/>
        </p:nvCxnSpPr>
        <p:spPr>
          <a:xfrm>
            <a:off x="1932285" y="2517871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A1F369-75AA-4C6F-B82F-782BE4284A31}"/>
              </a:ext>
            </a:extLst>
          </p:cNvPr>
          <p:cNvCxnSpPr/>
          <p:nvPr/>
        </p:nvCxnSpPr>
        <p:spPr>
          <a:xfrm>
            <a:off x="1932285" y="3060482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48957C-59F9-4BF9-BC1C-7A98725E5BBC}"/>
              </a:ext>
            </a:extLst>
          </p:cNvPr>
          <p:cNvCxnSpPr/>
          <p:nvPr/>
        </p:nvCxnSpPr>
        <p:spPr>
          <a:xfrm>
            <a:off x="1932285" y="3603093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95B9551-A96C-402D-9424-C139EB7E79D1}"/>
              </a:ext>
            </a:extLst>
          </p:cNvPr>
          <p:cNvSpPr/>
          <p:nvPr/>
        </p:nvSpPr>
        <p:spPr>
          <a:xfrm>
            <a:off x="1496192" y="2120991"/>
            <a:ext cx="415819" cy="19875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4C00C-F2DF-4E3A-BAE3-B79626C66246}"/>
              </a:ext>
            </a:extLst>
          </p:cNvPr>
          <p:cNvSpPr txBox="1"/>
          <p:nvPr/>
        </p:nvSpPr>
        <p:spPr>
          <a:xfrm>
            <a:off x="1911020" y="3498538"/>
            <a:ext cx="555810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+mn-lt"/>
                <a:ea typeface="Oswald Book" charset="0"/>
                <a:cs typeface="Oswald Book" charset="0"/>
              </a:rPr>
              <a:t>PROMOTOR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61249D-9499-4B09-A497-6F3B4012961F}"/>
              </a:ext>
            </a:extLst>
          </p:cNvPr>
          <p:cNvCxnSpPr>
            <a:cxnSpLocks/>
          </p:cNvCxnSpPr>
          <p:nvPr/>
        </p:nvCxnSpPr>
        <p:spPr>
          <a:xfrm>
            <a:off x="1952559" y="4108552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652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CE2DD44-1F2E-4F8B-B73E-A93FD44474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0" y="-2"/>
            <a:ext cx="772993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>
            <a:off x="6348670" y="6130155"/>
            <a:ext cx="5843330" cy="7278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6348668" y="-2"/>
            <a:ext cx="5843331" cy="5864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6826048" y="343906"/>
            <a:ext cx="52206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As a performer you have to be willing to go out and do the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Every chance you get you are out showing the business.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Spend a lot of time in the studio.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Willing to put in a lot of hours in perfecting your skills.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Get really good at what you are doing.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Take every opportunity to showcase talent.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90EA1-5881-4F02-BC84-46952D385C0D}"/>
              </a:ext>
            </a:extLst>
          </p:cNvPr>
          <p:cNvSpPr txBox="1"/>
          <p:nvPr/>
        </p:nvSpPr>
        <p:spPr>
          <a:xfrm flipH="1">
            <a:off x="6348668" y="5975339"/>
            <a:ext cx="5811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PERFORMER</a:t>
            </a:r>
          </a:p>
        </p:txBody>
      </p:sp>
    </p:spTree>
    <p:extLst>
      <p:ext uri="{BB962C8B-B14F-4D97-AF65-F5344CB8AC3E}">
        <p14:creationId xmlns:p14="http://schemas.microsoft.com/office/powerpoint/2010/main" val="1283255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CE2DD44-1F2E-4F8B-B73E-A93FD44474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827" r="220"/>
          <a:stretch/>
        </p:blipFill>
        <p:spPr>
          <a:xfrm>
            <a:off x="-1" y="0"/>
            <a:ext cx="10005237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>
            <a:off x="6348670" y="6130156"/>
            <a:ext cx="5843330" cy="7278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6348670" y="-2"/>
            <a:ext cx="5843330" cy="5864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66560" y="231837"/>
            <a:ext cx="505051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Producer:  </a:t>
            </a:r>
            <a:r>
              <a:rPr lang="en-US" dirty="0">
                <a:latin typeface="Century Gothic" panose="020B0502020202020204" pitchFamily="34" charset="0"/>
              </a:rPr>
              <a:t>people are attracted to your success.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Who are you producing?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You aren’t a leader until you reproduce yourself.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If you are bronze who are you helping become bronze?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If you are director who are you helping to become director?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Producer are performers who simply help someone else have success.  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The PRODUCER makes more then the Performer.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90EA1-5881-4F02-BC84-46952D385C0D}"/>
              </a:ext>
            </a:extLst>
          </p:cNvPr>
          <p:cNvSpPr txBox="1"/>
          <p:nvPr/>
        </p:nvSpPr>
        <p:spPr>
          <a:xfrm flipH="1">
            <a:off x="6348670" y="5963208"/>
            <a:ext cx="5843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PRODUCER</a:t>
            </a:r>
          </a:p>
        </p:txBody>
      </p:sp>
    </p:spTree>
    <p:extLst>
      <p:ext uri="{BB962C8B-B14F-4D97-AF65-F5344CB8AC3E}">
        <p14:creationId xmlns:p14="http://schemas.microsoft.com/office/powerpoint/2010/main" val="1432019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CE2DD44-1F2E-4F8B-B73E-A93FD44474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712"/>
          <a:stretch/>
        </p:blipFill>
        <p:spPr>
          <a:xfrm>
            <a:off x="-744279" y="-2"/>
            <a:ext cx="9561375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>
            <a:off x="6348670" y="6130156"/>
            <a:ext cx="5843330" cy="7278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6348668" y="-2"/>
            <a:ext cx="5843329" cy="5864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66560" y="231837"/>
            <a:ext cx="53127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Wealthy people look for and build Networks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Promoter understand the power of leverage, they host the concert with the top performers and get paid from everyone in the building.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They have leaders who are producing leaders.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Producers focus on becoming promoters they are focused on “Market Share,”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They promote multiple events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Promoters who are producers and performers earn the most!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90EA1-5881-4F02-BC84-46952D385C0D}"/>
              </a:ext>
            </a:extLst>
          </p:cNvPr>
          <p:cNvSpPr txBox="1"/>
          <p:nvPr/>
        </p:nvSpPr>
        <p:spPr>
          <a:xfrm flipH="1">
            <a:off x="6348670" y="5963208"/>
            <a:ext cx="5843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PROMOTER</a:t>
            </a:r>
          </a:p>
        </p:txBody>
      </p:sp>
    </p:spTree>
    <p:extLst>
      <p:ext uri="{BB962C8B-B14F-4D97-AF65-F5344CB8AC3E}">
        <p14:creationId xmlns:p14="http://schemas.microsoft.com/office/powerpoint/2010/main" val="1201600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431969" y="1665593"/>
            <a:ext cx="63263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latin typeface="Century Gothic" panose="020B0502020202020204" pitchFamily="34" charset="0"/>
              </a:rPr>
              <a:t>You must be committed to the process of promotion </a:t>
            </a:r>
            <a:r>
              <a:rPr lang="en-US" sz="2000" dirty="0">
                <a:latin typeface="Century Gothic" panose="020B0502020202020204" pitchFamily="34" charset="0"/>
              </a:rPr>
              <a:t>- you have to be more committed than anyone else. It </a:t>
            </a:r>
            <a:r>
              <a:rPr lang="en-US" sz="2000" b="1" dirty="0">
                <a:latin typeface="Century Gothic" panose="020B0502020202020204" pitchFamily="34" charset="0"/>
              </a:rPr>
              <a:t>takes laser focus.</a:t>
            </a:r>
            <a:endParaRPr lang="en-US" sz="2000" dirty="0">
              <a:latin typeface="Century Gothic" panose="020B0502020202020204" pitchFamily="34" charset="0"/>
            </a:endParaRPr>
          </a:p>
          <a:p>
            <a:pPr fontAlgn="base"/>
            <a:endParaRPr lang="en-US" sz="2000" dirty="0">
              <a:latin typeface="Century Gothic" panose="020B0502020202020204" pitchFamily="34" charset="0"/>
            </a:endParaRPr>
          </a:p>
          <a:p>
            <a:pPr fontAlgn="base"/>
            <a:r>
              <a:rPr lang="en-US" sz="2000" b="1" dirty="0">
                <a:latin typeface="Century Gothic" panose="020B0502020202020204" pitchFamily="34" charset="0"/>
              </a:rPr>
              <a:t>You must demonstrate your commitment –</a:t>
            </a:r>
          </a:p>
          <a:p>
            <a:pPr fontAlgn="base"/>
            <a:r>
              <a:rPr lang="en-US" sz="2000" b="1" dirty="0">
                <a:latin typeface="Century Gothic" panose="020B0502020202020204" pitchFamily="34" charset="0"/>
              </a:rPr>
              <a:t>Register first, you can’t expect people to do what you haven’t done. D</a:t>
            </a:r>
            <a:r>
              <a:rPr lang="en-US" sz="2000" dirty="0">
                <a:latin typeface="Century Gothic" panose="020B0502020202020204" pitchFamily="34" charset="0"/>
              </a:rPr>
              <a:t>emonstrate that you are  more committed than anyone else.</a:t>
            </a:r>
          </a:p>
          <a:p>
            <a:pPr fontAlgn="base"/>
            <a:endParaRPr lang="en-US" sz="2000" dirty="0">
              <a:latin typeface="Century Gothic" panose="020B0502020202020204" pitchFamily="34" charset="0"/>
            </a:endParaRPr>
          </a:p>
          <a:p>
            <a:pPr fontAlgn="base"/>
            <a:r>
              <a:rPr lang="en-US" sz="2000" b="1" dirty="0">
                <a:latin typeface="Century Gothic" panose="020B0502020202020204" pitchFamily="34" charset="0"/>
              </a:rPr>
              <a:t>Create a verbal commercial </a:t>
            </a:r>
            <a:r>
              <a:rPr lang="en-US" sz="2000" dirty="0">
                <a:latin typeface="Century Gothic" panose="020B0502020202020204" pitchFamily="34" charset="0"/>
              </a:rPr>
              <a:t>- you need to have a little commercial of why they should come.</a:t>
            </a:r>
          </a:p>
        </p:txBody>
      </p:sp>
      <p:pic>
        <p:nvPicPr>
          <p:cNvPr id="2052" name="Picture 4" descr="Image result for tyler perry FULL BODY">
            <a:extLst>
              <a:ext uri="{FF2B5EF4-FFF2-40B4-BE49-F238E27FC236}">
                <a16:creationId xmlns:a16="http://schemas.microsoft.com/office/drawing/2014/main" id="{51378B2B-1A20-483F-96F3-BDBBAB276A0C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r="823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D53A8B-E98C-4576-BAE6-5EF3ABB34BB0}"/>
              </a:ext>
            </a:extLst>
          </p:cNvPr>
          <p:cNvCxnSpPr/>
          <p:nvPr/>
        </p:nvCxnSpPr>
        <p:spPr>
          <a:xfrm>
            <a:off x="1217954" y="5173496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02CE88-2970-45EE-B35E-30B48F426F94}"/>
              </a:ext>
            </a:extLst>
          </p:cNvPr>
          <p:cNvCxnSpPr/>
          <p:nvPr/>
        </p:nvCxnSpPr>
        <p:spPr>
          <a:xfrm>
            <a:off x="1217954" y="5716107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2AFA28-6D40-4F5E-8A06-56A8368931C7}"/>
              </a:ext>
            </a:extLst>
          </p:cNvPr>
          <p:cNvCxnSpPr/>
          <p:nvPr/>
        </p:nvCxnSpPr>
        <p:spPr>
          <a:xfrm>
            <a:off x="1217954" y="6258718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E1021A7-732D-490D-A0E6-23F7FE6BF3E6}"/>
              </a:ext>
            </a:extLst>
          </p:cNvPr>
          <p:cNvSpPr/>
          <p:nvPr/>
        </p:nvSpPr>
        <p:spPr>
          <a:xfrm>
            <a:off x="771228" y="4776616"/>
            <a:ext cx="415819" cy="19875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AB847C-C2CA-49AA-871A-025717A7E9AF}"/>
              </a:ext>
            </a:extLst>
          </p:cNvPr>
          <p:cNvCxnSpPr>
            <a:cxnSpLocks/>
          </p:cNvCxnSpPr>
          <p:nvPr/>
        </p:nvCxnSpPr>
        <p:spPr>
          <a:xfrm>
            <a:off x="1238228" y="6764177"/>
            <a:ext cx="15974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140806" y="1310778"/>
            <a:ext cx="360085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9A575D4-DE75-477C-9EBF-A06E8F4D3FC7}"/>
              </a:ext>
            </a:extLst>
          </p:cNvPr>
          <p:cNvSpPr txBox="1"/>
          <p:nvPr/>
        </p:nvSpPr>
        <p:spPr>
          <a:xfrm>
            <a:off x="1197681" y="4602052"/>
            <a:ext cx="202550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TYLER PERRY</a:t>
            </a:r>
            <a:endParaRPr lang="en-US" sz="2400" b="1" dirty="0">
              <a:solidFill>
                <a:schemeClr val="bg1"/>
              </a:solidFill>
              <a:latin typeface="+mn-lt"/>
              <a:ea typeface="Oswald Book" charset="0"/>
              <a:cs typeface="Oswald Book" charset="0"/>
            </a:endParaRP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PERFORMER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PRODUCER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PROMOTER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D38639-75E4-4242-8D34-02D24E299801}"/>
              </a:ext>
            </a:extLst>
          </p:cNvPr>
          <p:cNvSpPr/>
          <p:nvPr/>
        </p:nvSpPr>
        <p:spPr>
          <a:xfrm>
            <a:off x="5431969" y="265221"/>
            <a:ext cx="3956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Becoming a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WORLD CLASS PROMOTER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10800000">
            <a:off x="969333" y="-4"/>
            <a:ext cx="217714" cy="6858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6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53E2B9-7081-4FBA-99D6-9DB02066ECE6}"/>
              </a:ext>
            </a:extLst>
          </p:cNvPr>
          <p:cNvSpPr/>
          <p:nvPr/>
        </p:nvSpPr>
        <p:spPr>
          <a:xfrm>
            <a:off x="4965429" y="223915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AS A LEADER YOU SHOULD MEASURE.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ARE YOU GROWING FROM EVENT TO EVENT?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884B9E6-C780-4F9C-9013-E010A647D1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8717" r="1222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41" name="TextBox 40"/>
          <p:cNvSpPr txBox="1"/>
          <p:nvPr/>
        </p:nvSpPr>
        <p:spPr>
          <a:xfrm>
            <a:off x="4965431" y="2438400"/>
            <a:ext cx="6978330" cy="3785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algn="ctr">
              <a:defRPr sz="32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 marL="285750" lvl="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Are you tracking the attendance?  </a:t>
            </a:r>
          </a:p>
          <a:p>
            <a:pPr marL="285750" lvl="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How many people attended?     </a:t>
            </a:r>
          </a:p>
          <a:p>
            <a:pPr marL="285750" lvl="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How many guest did you and your team have out?</a:t>
            </a:r>
          </a:p>
          <a:p>
            <a:pPr marL="285750" lvl="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How many enrollments did you and your team have?</a:t>
            </a:r>
          </a:p>
          <a:p>
            <a:pPr marL="285750" lvl="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How many teammates did you get out to attend big event?</a:t>
            </a:r>
          </a:p>
          <a:p>
            <a:pPr marL="285750" lvl="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Is your attendance growing or going backwards?   </a:t>
            </a:r>
          </a:p>
          <a:p>
            <a:pPr marL="285750" lvl="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  <a:ea typeface="+mn-ea"/>
                <a:cs typeface="+mn-cs"/>
              </a:rPr>
              <a:t>Give a reward or incentive- the person who has most team members to show up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01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884B9E6-C780-4F9C-9013-E010A647D1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2" b="4181"/>
          <a:stretch/>
        </p:blipFill>
        <p:spPr>
          <a:xfrm>
            <a:off x="5775960" y="10"/>
            <a:ext cx="6101387" cy="685799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3E2B9-7081-4FBA-99D6-9DB02066ECE6}"/>
              </a:ext>
            </a:extLst>
          </p:cNvPr>
          <p:cNvSpPr/>
          <p:nvPr/>
        </p:nvSpPr>
        <p:spPr>
          <a:xfrm>
            <a:off x="648928" y="0"/>
            <a:ext cx="8768449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latin typeface="+mj-lt"/>
                <a:ea typeface="+mj-ea"/>
                <a:cs typeface="+mj-cs"/>
              </a:rPr>
              <a:t> WHY SHOULD YOU PROMOTE TO BIG EVENTS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8930" y="1626781"/>
            <a:ext cx="5127029" cy="459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>
              <a:defRPr sz="32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Big Events dispels the excuses of the weak minded.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 Big Events Build the Team Culture.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Big Events challenge the non-producers to become producers.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Increases confidence by increasing the competence.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Big Meetings allow you to recruit the open-minded people.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Big Meetings renews the vision of the distracted.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Big Events dispels the excuses of the weak minded.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Important way to measure team growth.  As a business owner there are two times that you should be concerned.</a:t>
            </a:r>
          </a:p>
          <a:p>
            <a:pPr marL="1200150" lvl="2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When your attendance drops, quality of your business drops.</a:t>
            </a:r>
          </a:p>
          <a:p>
            <a:pPr marL="1200150" lvl="2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quality of the people you bring in</a:t>
            </a:r>
          </a:p>
          <a:p>
            <a:pPr marL="285750" indent="-228600" algn="l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Big Meetings renews the vision of the distracted.</a:t>
            </a:r>
          </a:p>
          <a:p>
            <a:pPr marL="285750" indent="-228600" algn="l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ea typeface="+mn-ea"/>
              <a:cs typeface="+mn-cs"/>
            </a:endParaRP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609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234BB4-D6FE-46AA-9AB9-E8769D689B04}"/>
              </a:ext>
            </a:extLst>
          </p:cNvPr>
          <p:cNvSpPr/>
          <p:nvPr/>
        </p:nvSpPr>
        <p:spPr>
          <a:xfrm>
            <a:off x="844947" y="629266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atin typeface="+mj-lt"/>
                <a:ea typeface="+mj-ea"/>
                <a:cs typeface="+mj-cs"/>
              </a:rPr>
              <a:t>HOW TO BECOME A MASTER </a:t>
            </a:r>
            <a:r>
              <a:rPr lang="en-US" sz="3700" b="1" dirty="0">
                <a:latin typeface="+mj-lt"/>
                <a:ea typeface="+mj-ea"/>
                <a:cs typeface="+mj-cs"/>
              </a:rPr>
              <a:t>PROMOTER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9C8E4-103A-4BD1-BB42-7BDCBE1DA556}"/>
              </a:ext>
            </a:extLst>
          </p:cNvPr>
          <p:cNvSpPr txBox="1"/>
          <p:nvPr/>
        </p:nvSpPr>
        <p:spPr>
          <a:xfrm>
            <a:off x="844948" y="2438400"/>
            <a:ext cx="365146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Promotion Is Repetitive, Constant, Enthusiastic</a:t>
            </a:r>
            <a:r>
              <a:rPr lang="en-US" dirty="0"/>
              <a:t>, </a:t>
            </a:r>
            <a:r>
              <a:rPr lang="en-US" b="1" dirty="0"/>
              <a:t>Excited, All Inclusive, Benefit Oriented.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If you want people to come, you have to be able to share what you are  going to receive when you attend this event, training, travel party.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Create a verbal commercial.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7AAC8F-E4DB-4C6B-8BED-F3B12C9D09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4835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6E308-B63D-4D54-AD70-48BFF64D7954}"/>
              </a:ext>
            </a:extLst>
          </p:cNvPr>
          <p:cNvSpPr/>
          <p:nvPr/>
        </p:nvSpPr>
        <p:spPr>
          <a:xfrm>
            <a:off x="333340" y="0"/>
            <a:ext cx="368967" cy="6872417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47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/>
          <p:nvPr/>
        </p:nvSpPr>
        <p:spPr>
          <a:xfrm rot="5400000">
            <a:off x="1054280" y="5592355"/>
            <a:ext cx="715473" cy="135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480" y="0"/>
                </a:lnTo>
                <a:lnTo>
                  <a:pt x="3480" y="19507"/>
                </a:lnTo>
                <a:lnTo>
                  <a:pt x="21600" y="19507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2"/>
          </a:solidFill>
          <a:ln>
            <a:round/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984" name="Shape 984"/>
          <p:cNvSpPr/>
          <p:nvPr/>
        </p:nvSpPr>
        <p:spPr>
          <a:xfrm>
            <a:off x="1870780" y="5648811"/>
            <a:ext cx="231650" cy="202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FE6EB"/>
          </a:solidFill>
          <a:ln>
            <a:round/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992" name="Shape 992"/>
          <p:cNvSpPr/>
          <p:nvPr/>
        </p:nvSpPr>
        <p:spPr>
          <a:xfrm>
            <a:off x="1034431" y="6181538"/>
            <a:ext cx="1067998" cy="71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en-US" sz="1350" b="1" spc="13" dirty="0">
                <a:solidFill>
                  <a:srgbClr val="42505D"/>
                </a:solidFill>
                <a:latin typeface="Open Sans"/>
                <a:ea typeface="Open Sans"/>
                <a:cs typeface="Open Sans"/>
                <a:sym typeface="Open Sans"/>
              </a:rPr>
              <a:t>1. FINDING</a:t>
            </a:r>
          </a:p>
          <a:p>
            <a:pPr lvl="0" algn="l">
              <a:defRPr sz="1800"/>
            </a:pPr>
            <a:r>
              <a:rPr lang="en-US" sz="1350" b="1" spc="13" dirty="0">
                <a:solidFill>
                  <a:srgbClr val="42505D"/>
                </a:solidFill>
                <a:latin typeface="Open Sans"/>
                <a:ea typeface="Open Sans"/>
                <a:cs typeface="Open Sans"/>
                <a:sym typeface="Open Sans"/>
              </a:rPr>
              <a:t>PROSPECTS</a:t>
            </a:r>
            <a:endParaRPr sz="1200" dirty="0">
              <a:solidFill>
                <a:srgbClr val="748A9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87450E-0F09-4C62-A2F1-6F4AF8E8CD0C}"/>
              </a:ext>
            </a:extLst>
          </p:cNvPr>
          <p:cNvGrpSpPr/>
          <p:nvPr/>
        </p:nvGrpSpPr>
        <p:grpSpPr>
          <a:xfrm>
            <a:off x="2197403" y="5027960"/>
            <a:ext cx="1387265" cy="1245551"/>
            <a:chOff x="4523460" y="8516958"/>
            <a:chExt cx="2774530" cy="2491101"/>
          </a:xfrm>
        </p:grpSpPr>
        <p:sp>
          <p:nvSpPr>
            <p:cNvPr id="985" name="Shape 985"/>
            <p:cNvSpPr/>
            <p:nvPr/>
          </p:nvSpPr>
          <p:spPr>
            <a:xfrm rot="5400000">
              <a:off x="5167908" y="8419958"/>
              <a:ext cx="1430944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tx2"/>
            </a:solidFill>
            <a:ln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 dirty="0"/>
            </a:p>
          </p:txBody>
        </p:sp>
        <p:sp>
          <p:nvSpPr>
            <p:cNvPr id="986" name="Shape 986"/>
            <p:cNvSpPr/>
            <p:nvPr/>
          </p:nvSpPr>
          <p:spPr>
            <a:xfrm>
              <a:off x="6834690" y="8516958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993" name="Shape 993"/>
            <p:cNvSpPr/>
            <p:nvPr/>
          </p:nvSpPr>
          <p:spPr>
            <a:xfrm>
              <a:off x="5161994" y="9572327"/>
              <a:ext cx="2135996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/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2. INVITING</a:t>
              </a:r>
            </a:p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PROSPECTS</a:t>
              </a:r>
              <a:endParaRPr sz="1200" dirty="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99081B-C8E7-4166-BDD2-93B4D7D998CD}"/>
              </a:ext>
            </a:extLst>
          </p:cNvPr>
          <p:cNvGrpSpPr/>
          <p:nvPr/>
        </p:nvGrpSpPr>
        <p:grpSpPr>
          <a:xfrm>
            <a:off x="3682235" y="4432001"/>
            <a:ext cx="1796909" cy="1338989"/>
            <a:chOff x="7493124" y="7283476"/>
            <a:chExt cx="3593818" cy="2677978"/>
          </a:xfrm>
        </p:grpSpPr>
        <p:sp>
          <p:nvSpPr>
            <p:cNvPr id="987" name="Shape 987"/>
            <p:cNvSpPr/>
            <p:nvPr/>
          </p:nvSpPr>
          <p:spPr>
            <a:xfrm rot="5400000">
              <a:off x="8137572" y="7269436"/>
              <a:ext cx="1430943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 dirty="0"/>
            </a:p>
          </p:txBody>
        </p:sp>
        <p:sp>
          <p:nvSpPr>
            <p:cNvPr id="988" name="Shape 988"/>
            <p:cNvSpPr/>
            <p:nvPr/>
          </p:nvSpPr>
          <p:spPr>
            <a:xfrm>
              <a:off x="9798587" y="7283476"/>
              <a:ext cx="463300" cy="4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994" name="Shape 994"/>
            <p:cNvSpPr/>
            <p:nvPr/>
          </p:nvSpPr>
          <p:spPr>
            <a:xfrm>
              <a:off x="8126471" y="8525722"/>
              <a:ext cx="2960471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/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3. PRESENTING</a:t>
              </a:r>
            </a:p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OPPORTUNITY</a:t>
              </a:r>
              <a:endParaRPr sz="1200" dirty="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CFCA21-B275-459C-B846-9D642CFB6BA9}"/>
              </a:ext>
            </a:extLst>
          </p:cNvPr>
          <p:cNvGrpSpPr/>
          <p:nvPr/>
        </p:nvGrpSpPr>
        <p:grpSpPr>
          <a:xfrm>
            <a:off x="5160850" y="3802425"/>
            <a:ext cx="1696743" cy="1302784"/>
            <a:chOff x="10450354" y="6065887"/>
            <a:chExt cx="3393486" cy="2605568"/>
          </a:xfrm>
        </p:grpSpPr>
        <p:sp>
          <p:nvSpPr>
            <p:cNvPr id="989" name="Shape 989"/>
            <p:cNvSpPr/>
            <p:nvPr/>
          </p:nvSpPr>
          <p:spPr>
            <a:xfrm rot="5400000">
              <a:off x="11094801" y="6047996"/>
              <a:ext cx="1430945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 dirty="0"/>
            </a:p>
          </p:txBody>
        </p:sp>
        <p:sp>
          <p:nvSpPr>
            <p:cNvPr id="990" name="Shape 990"/>
            <p:cNvSpPr/>
            <p:nvPr/>
          </p:nvSpPr>
          <p:spPr>
            <a:xfrm>
              <a:off x="12707679" y="6065887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995" name="Shape 995"/>
            <p:cNvSpPr/>
            <p:nvPr/>
          </p:nvSpPr>
          <p:spPr>
            <a:xfrm>
              <a:off x="11124002" y="7235723"/>
              <a:ext cx="2719838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/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4. FOLLOWING</a:t>
              </a:r>
            </a:p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UP</a:t>
              </a:r>
              <a:endParaRPr sz="1200" dirty="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EF09C2-5C76-41C7-9B1B-9701F764EC79}"/>
              </a:ext>
            </a:extLst>
          </p:cNvPr>
          <p:cNvGrpSpPr/>
          <p:nvPr/>
        </p:nvGrpSpPr>
        <p:grpSpPr>
          <a:xfrm>
            <a:off x="6657543" y="3217023"/>
            <a:ext cx="1420597" cy="1279732"/>
            <a:chOff x="13443741" y="4895084"/>
            <a:chExt cx="2841194" cy="2559463"/>
          </a:xfrm>
        </p:grpSpPr>
        <p:sp>
          <p:nvSpPr>
            <p:cNvPr id="991" name="Shape 991"/>
            <p:cNvSpPr/>
            <p:nvPr/>
          </p:nvSpPr>
          <p:spPr>
            <a:xfrm rot="5400000">
              <a:off x="14088188" y="4817373"/>
              <a:ext cx="1430946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F3F4A"/>
            </a:solidFill>
            <a:ln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 dirty="0"/>
            </a:p>
          </p:txBody>
        </p:sp>
        <p:sp>
          <p:nvSpPr>
            <p:cNvPr id="996" name="Shape 996"/>
            <p:cNvSpPr/>
            <p:nvPr/>
          </p:nvSpPr>
          <p:spPr>
            <a:xfrm>
              <a:off x="14116602" y="6018815"/>
              <a:ext cx="2135996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/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5. HELPING</a:t>
              </a:r>
            </a:p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PROSPECT TO BECOME A PARTNER</a:t>
              </a:r>
              <a:endParaRPr sz="1200" dirty="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" name="Shape 988">
              <a:extLst>
                <a:ext uri="{FF2B5EF4-FFF2-40B4-BE49-F238E27FC236}">
                  <a16:creationId xmlns:a16="http://schemas.microsoft.com/office/drawing/2014/main" id="{271E975D-AD71-460C-8413-9DEC4EF46A60}"/>
                </a:ext>
              </a:extLst>
            </p:cNvPr>
            <p:cNvSpPr/>
            <p:nvPr/>
          </p:nvSpPr>
          <p:spPr>
            <a:xfrm>
              <a:off x="15821635" y="4895084"/>
              <a:ext cx="463300" cy="4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3D354-AF7E-4789-8CE8-9A876BCC35ED}"/>
              </a:ext>
            </a:extLst>
          </p:cNvPr>
          <p:cNvGrpSpPr/>
          <p:nvPr/>
        </p:nvGrpSpPr>
        <p:grpSpPr>
          <a:xfrm>
            <a:off x="8153844" y="2628341"/>
            <a:ext cx="1452901" cy="1268291"/>
            <a:chOff x="16436343" y="3717720"/>
            <a:chExt cx="2905801" cy="2536582"/>
          </a:xfrm>
        </p:grpSpPr>
        <p:sp>
          <p:nvSpPr>
            <p:cNvPr id="25" name="Shape 985">
              <a:extLst>
                <a:ext uri="{FF2B5EF4-FFF2-40B4-BE49-F238E27FC236}">
                  <a16:creationId xmlns:a16="http://schemas.microsoft.com/office/drawing/2014/main" id="{FFA9C377-2E2D-4DAF-AB7D-CCC957A97C25}"/>
                </a:ext>
              </a:extLst>
            </p:cNvPr>
            <p:cNvSpPr/>
            <p:nvPr/>
          </p:nvSpPr>
          <p:spPr>
            <a:xfrm rot="5400000">
              <a:off x="17080791" y="3638336"/>
              <a:ext cx="1430944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tx2"/>
            </a:solidFill>
            <a:ln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 dirty="0"/>
            </a:p>
          </p:txBody>
        </p:sp>
        <p:sp>
          <p:nvSpPr>
            <p:cNvPr id="26" name="Shape 986">
              <a:extLst>
                <a:ext uri="{FF2B5EF4-FFF2-40B4-BE49-F238E27FC236}">
                  <a16:creationId xmlns:a16="http://schemas.microsoft.com/office/drawing/2014/main" id="{40F80AFF-A57B-4DF0-B727-614D46A0FE27}"/>
                </a:ext>
              </a:extLst>
            </p:cNvPr>
            <p:cNvSpPr/>
            <p:nvPr/>
          </p:nvSpPr>
          <p:spPr>
            <a:xfrm>
              <a:off x="18747573" y="3717720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" name="Shape 993">
              <a:extLst>
                <a:ext uri="{FF2B5EF4-FFF2-40B4-BE49-F238E27FC236}">
                  <a16:creationId xmlns:a16="http://schemas.microsoft.com/office/drawing/2014/main" id="{734FA4D3-D881-4780-B310-012CAFE01E5D}"/>
                </a:ext>
              </a:extLst>
            </p:cNvPr>
            <p:cNvSpPr/>
            <p:nvPr/>
          </p:nvSpPr>
          <p:spPr>
            <a:xfrm>
              <a:off x="17109989" y="4818570"/>
              <a:ext cx="2232155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/>
            <a:p>
              <a:pPr marL="257175" indent="-257175">
                <a:buAutoNum type="arabicPeriod" startAt="6"/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HELPING </a:t>
              </a:r>
            </a:p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PARTNER GET STARTED</a:t>
              </a:r>
              <a:endParaRPr sz="1200" dirty="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B525F-5A6D-4433-97FA-61623ED9F430}"/>
              </a:ext>
            </a:extLst>
          </p:cNvPr>
          <p:cNvGrpSpPr/>
          <p:nvPr/>
        </p:nvGrpSpPr>
        <p:grpSpPr>
          <a:xfrm>
            <a:off x="9638676" y="2326804"/>
            <a:ext cx="1858157" cy="991617"/>
            <a:chOff x="19406007" y="3114646"/>
            <a:chExt cx="3716314" cy="1983233"/>
          </a:xfrm>
        </p:grpSpPr>
        <p:sp>
          <p:nvSpPr>
            <p:cNvPr id="27" name="Shape 987">
              <a:extLst>
                <a:ext uri="{FF2B5EF4-FFF2-40B4-BE49-F238E27FC236}">
                  <a16:creationId xmlns:a16="http://schemas.microsoft.com/office/drawing/2014/main" id="{522FDD1D-0F48-4F35-89A9-D3253410E397}"/>
                </a:ext>
              </a:extLst>
            </p:cNvPr>
            <p:cNvSpPr/>
            <p:nvPr/>
          </p:nvSpPr>
          <p:spPr>
            <a:xfrm rot="5400000">
              <a:off x="20050455" y="2470198"/>
              <a:ext cx="1430943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717FD"/>
            </a:solidFill>
            <a:ln>
              <a:round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 dirty="0"/>
            </a:p>
          </p:txBody>
        </p:sp>
        <p:sp>
          <p:nvSpPr>
            <p:cNvPr id="32" name="Shape 994">
              <a:extLst>
                <a:ext uri="{FF2B5EF4-FFF2-40B4-BE49-F238E27FC236}">
                  <a16:creationId xmlns:a16="http://schemas.microsoft.com/office/drawing/2014/main" id="{8A12E776-7097-4CED-875E-F75471A03D69}"/>
                </a:ext>
              </a:extLst>
            </p:cNvPr>
            <p:cNvSpPr/>
            <p:nvPr/>
          </p:nvSpPr>
          <p:spPr>
            <a:xfrm>
              <a:off x="20056017" y="3662147"/>
              <a:ext cx="3066304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/>
            <a:p>
              <a:pPr marL="257175" indent="-257175">
                <a:buAutoNum type="arabicPeriod" startAt="7"/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PROMOTING</a:t>
              </a:r>
            </a:p>
            <a:p>
              <a:pPr lvl="0" algn="l">
                <a:defRPr sz="1800"/>
              </a:pPr>
              <a:r>
                <a:rPr lang="en-US" sz="1350" b="1" spc="13" dirty="0">
                  <a:solidFill>
                    <a:srgbClr val="42505D"/>
                  </a:solidFill>
                  <a:latin typeface="Open Sans"/>
                  <a:ea typeface="Open Sans"/>
                  <a:cs typeface="Open Sans"/>
                  <a:sym typeface="Open Sans"/>
                </a:rPr>
                <a:t>EVENTS</a:t>
              </a:r>
              <a:endParaRPr sz="1200" dirty="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26" name="Picture 2" descr="Image result for silhouette of a person walking">
            <a:extLst>
              <a:ext uri="{FF2B5EF4-FFF2-40B4-BE49-F238E27FC236}">
                <a16:creationId xmlns:a16="http://schemas.microsoft.com/office/drawing/2014/main" id="{9F03688B-F7B7-4A1C-8758-B8FCB762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0000" l="10000" r="90000">
                        <a14:foregroundMark x1="48077" y1="7500" x2="51538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71" y="143601"/>
            <a:ext cx="2347695" cy="25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20">
            <a:extLst>
              <a:ext uri="{FF2B5EF4-FFF2-40B4-BE49-F238E27FC236}">
                <a16:creationId xmlns:a16="http://schemas.microsoft.com/office/drawing/2014/main" id="{D56132F1-2FA2-4B35-B738-C8245F7B2A35}"/>
              </a:ext>
            </a:extLst>
          </p:cNvPr>
          <p:cNvGrpSpPr/>
          <p:nvPr/>
        </p:nvGrpSpPr>
        <p:grpSpPr>
          <a:xfrm>
            <a:off x="436264" y="633745"/>
            <a:ext cx="6071906" cy="827728"/>
            <a:chOff x="2122225" y="-5274275"/>
            <a:chExt cx="12143810" cy="1655456"/>
          </a:xfrm>
        </p:grpSpPr>
        <p:sp>
          <p:nvSpPr>
            <p:cNvPr id="35" name="Shape 18">
              <a:extLst>
                <a:ext uri="{FF2B5EF4-FFF2-40B4-BE49-F238E27FC236}">
                  <a16:creationId xmlns:a16="http://schemas.microsoft.com/office/drawing/2014/main" id="{9C738375-AE50-4A07-A5C6-F55897CBD1AC}"/>
                </a:ext>
              </a:extLst>
            </p:cNvPr>
            <p:cNvSpPr/>
            <p:nvPr/>
          </p:nvSpPr>
          <p:spPr>
            <a:xfrm>
              <a:off x="2452673" y="-5274275"/>
              <a:ext cx="11813362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7200">
                  <a:solidFill>
                    <a:srgbClr val="42A3E8"/>
                  </a:solidFill>
                  <a:latin typeface="Montserrat-Bold"/>
                  <a:ea typeface="Montserrat-Bold"/>
                  <a:cs typeface="Montserrat-Bold"/>
                  <a:sym typeface="Montserrat-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3600" b="1" spc="300" dirty="0">
                  <a:solidFill>
                    <a:srgbClr val="2717FD"/>
                  </a:solidFill>
                  <a:latin typeface="Lato" panose="020F0502020204030203" pitchFamily="34" charset="0"/>
                </a:rPr>
                <a:t>7 SKILLS TO BECOME A </a:t>
              </a:r>
              <a:endParaRPr sz="3600" b="1" spc="300" dirty="0">
                <a:solidFill>
                  <a:srgbClr val="2717FD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36" name="Shape 19">
              <a:extLst>
                <a:ext uri="{FF2B5EF4-FFF2-40B4-BE49-F238E27FC236}">
                  <a16:creationId xmlns:a16="http://schemas.microsoft.com/office/drawing/2014/main" id="{04F9EDA2-9A50-497B-B407-3032D9FDED64}"/>
                </a:ext>
              </a:extLst>
            </p:cNvPr>
            <p:cNvSpPr/>
            <p:nvPr/>
          </p:nvSpPr>
          <p:spPr>
            <a:xfrm>
              <a:off x="2122225" y="-4275409"/>
              <a:ext cx="969047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400">
                  <a:solidFill>
                    <a:srgbClr val="35414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b="1" spc="150" dirty="0">
                  <a:solidFill>
                    <a:schemeClr val="tx1"/>
                  </a:solidFill>
                </a:rPr>
                <a:t>PROFESSIONAL NETWORK MARKETER</a:t>
              </a:r>
              <a:endParaRPr b="1" spc="15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537188F-62C2-48C9-A6D9-6ED73E58F792}"/>
              </a:ext>
            </a:extLst>
          </p:cNvPr>
          <p:cNvSpPr txBox="1"/>
          <p:nvPr/>
        </p:nvSpPr>
        <p:spPr>
          <a:xfrm flipH="1">
            <a:off x="3001129" y="1437597"/>
            <a:ext cx="5217043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rtl="0" latinLnBrk="1" hangingPunct="0"/>
            <a:r>
              <a:rPr lang="en-US" sz="1000" dirty="0"/>
              <a:t>Go Pro Book – by Eric </a:t>
            </a:r>
            <a:r>
              <a:rPr lang="en-US" sz="1000" dirty="0" err="1"/>
              <a:t>Worre</a:t>
            </a:r>
            <a:endParaRPr lang="en-US" sz="1000" dirty="0">
              <a:solidFill>
                <a:srgbClr val="000000"/>
              </a:solidFill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18AD56-F981-40C6-BFC9-BF58C166E4D5}"/>
              </a:ext>
            </a:extLst>
          </p:cNvPr>
          <p:cNvSpPr txBox="1">
            <a:spLocks/>
          </p:cNvSpPr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WAYS TO UTILIZE ONLINE TO PROMOTE YOUR BUSINESS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941C8-3D05-421F-8C0E-B678840F7D81}"/>
              </a:ext>
            </a:extLst>
          </p:cNvPr>
          <p:cNvSpPr txBox="1"/>
          <p:nvPr/>
        </p:nvSpPr>
        <p:spPr>
          <a:xfrm>
            <a:off x="1136429" y="2278173"/>
            <a:ext cx="6467867" cy="4314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Social Media Pages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Facebook Groups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Special Interest Groups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Stories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Highlights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Info Graphics – Professional images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Online Webinars / Zoom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Consistent Promotions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Advertise Budget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Promoting your product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Taking Pictures with influencers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</p:txBody>
      </p:sp>
      <p:pic>
        <p:nvPicPr>
          <p:cNvPr id="7" name="Graphic 6" descr="Megaphone">
            <a:extLst>
              <a:ext uri="{FF2B5EF4-FFF2-40B4-BE49-F238E27FC236}">
                <a16:creationId xmlns:a16="http://schemas.microsoft.com/office/drawing/2014/main" id="{DF7491F0-F478-4AE6-BD07-C29CAE053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3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150180-9A6A-4509-82F7-4D1B8CAA395F}"/>
              </a:ext>
            </a:extLst>
          </p:cNvPr>
          <p:cNvSpPr/>
          <p:nvPr/>
        </p:nvSpPr>
        <p:spPr>
          <a:xfrm>
            <a:off x="4250725" y="2520707"/>
            <a:ext cx="75984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Finding prospects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Inviting prospects to understand your product or opportunity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Presenting your product or opportunity to your prospects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Following up with your prospects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Helping your prospect become customers or distributors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Helping new distributors get started right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Grow your team by </a:t>
            </a:r>
            <a:r>
              <a:rPr lang="en-US" sz="2400" b="1" dirty="0"/>
              <a:t>promoting</a:t>
            </a:r>
            <a:r>
              <a:rPr lang="en-US" sz="2400" dirty="0"/>
              <a:t> events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5418848-6372-476C-B022-EB88C3B9ED1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r="7939"/>
          <a:stretch/>
        </p:blipFill>
        <p:spPr>
          <a:xfrm>
            <a:off x="298760" y="1768610"/>
            <a:ext cx="3568905" cy="4168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64E7EA-E2BE-4E13-B324-FA02353B461C}"/>
              </a:ext>
            </a:extLst>
          </p:cNvPr>
          <p:cNvSpPr/>
          <p:nvPr/>
        </p:nvSpPr>
        <p:spPr>
          <a:xfrm>
            <a:off x="4250724" y="346664"/>
            <a:ext cx="776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SEVEN SKILLS TO BECOMING A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NETWORK MARKETING  PROFESSIONAL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59F96-1108-4778-8900-163282A90F4A}"/>
              </a:ext>
            </a:extLst>
          </p:cNvPr>
          <p:cNvSpPr/>
          <p:nvPr/>
        </p:nvSpPr>
        <p:spPr>
          <a:xfrm>
            <a:off x="4250725" y="163533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SEVEN SKILLS YOU MUST </a:t>
            </a:r>
            <a:r>
              <a:rPr lang="en-US" sz="2000" b="1" dirty="0"/>
              <a:t>MASTER</a:t>
            </a:r>
            <a:r>
              <a:rPr lang="en-US" sz="2000" dirty="0"/>
              <a:t> IN ORDER TO BECOME </a:t>
            </a:r>
            <a:r>
              <a:rPr lang="en-US" sz="2000" b="1" dirty="0"/>
              <a:t>A NETWORK MARKETING PROFESSIONAL</a:t>
            </a:r>
          </a:p>
        </p:txBody>
      </p:sp>
    </p:spTree>
    <p:extLst>
      <p:ext uri="{BB962C8B-B14F-4D97-AF65-F5344CB8AC3E}">
        <p14:creationId xmlns:p14="http://schemas.microsoft.com/office/powerpoint/2010/main" val="1258210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2B78FD-5FD2-4900-9ABB-BB109B66C4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1093509" y="-74923"/>
            <a:ext cx="7302255" cy="7302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281687"/>
            <a:ext cx="4244196" cy="22946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800" y="2962863"/>
            <a:ext cx="4235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300" dirty="0">
                <a:solidFill>
                  <a:schemeClr val="bg1"/>
                </a:solidFill>
                <a:latin typeface="Oswald Book" charset="0"/>
                <a:ea typeface="Oswald Book" charset="0"/>
                <a:cs typeface="Oswald Book" charset="0"/>
              </a:rPr>
              <a:t>PROMOTION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3699" y="3710474"/>
            <a:ext cx="4235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prstClr val="white">
                    <a:tint val="75000"/>
                  </a:prstClr>
                </a:solidFill>
                <a:latin typeface="Bebas" pitchFamily="2" charset="0"/>
              </a:rPr>
              <a:t>IS IN YOUR PROMOTIONS</a:t>
            </a:r>
            <a:endParaRPr lang="en-US" sz="2000" spc="300" dirty="0">
              <a:solidFill>
                <a:schemeClr val="bg1"/>
              </a:solidFill>
              <a:latin typeface="Oswald Book" charset="0"/>
              <a:ea typeface="Oswald Book" charset="0"/>
              <a:cs typeface="Oswald Book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BEA092-F54E-46C5-8F7D-AF116B2C1856}"/>
              </a:ext>
            </a:extLst>
          </p:cNvPr>
          <p:cNvSpPr/>
          <p:nvPr/>
        </p:nvSpPr>
        <p:spPr>
          <a:xfrm>
            <a:off x="162560" y="2778195"/>
            <a:ext cx="4059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300" dirty="0">
                <a:solidFill>
                  <a:prstClr val="white">
                    <a:tint val="75000"/>
                  </a:prstClr>
                </a:solidFill>
                <a:latin typeface="Bebas" pitchFamily="2" charset="0"/>
              </a:rPr>
              <a:t>THE KEY TO YOUR PROMOTION</a:t>
            </a:r>
            <a:endParaRPr lang="en-US" spc="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8B62F-873A-4D56-94BF-AFB31A005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48753" y="569646"/>
            <a:ext cx="4129548" cy="6288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EDFA0C-5028-4329-B180-73CC5FB30D91}"/>
              </a:ext>
            </a:extLst>
          </p:cNvPr>
          <p:cNvSpPr txBox="1"/>
          <p:nvPr/>
        </p:nvSpPr>
        <p:spPr>
          <a:xfrm>
            <a:off x="52564" y="1625067"/>
            <a:ext cx="4692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LEADERS ARE BORN AT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887048-2938-4658-8CD5-BB300ACCAD96}"/>
              </a:ext>
            </a:extLst>
          </p:cNvPr>
          <p:cNvSpPr txBox="1"/>
          <p:nvPr/>
        </p:nvSpPr>
        <p:spPr>
          <a:xfrm>
            <a:off x="581891" y="5024582"/>
            <a:ext cx="503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 people better than you to events bigger than</a:t>
            </a:r>
          </a:p>
        </p:txBody>
      </p:sp>
    </p:spTree>
    <p:extLst>
      <p:ext uri="{BB962C8B-B14F-4D97-AF65-F5344CB8AC3E}">
        <p14:creationId xmlns:p14="http://schemas.microsoft.com/office/powerpoint/2010/main" val="1918737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87B46D15-1192-433B-9433-5A1D9A1494D9}"/>
              </a:ext>
            </a:extLst>
          </p:cNvPr>
          <p:cNvSpPr/>
          <p:nvPr/>
        </p:nvSpPr>
        <p:spPr>
          <a:xfrm>
            <a:off x="117110" y="0"/>
            <a:ext cx="3953014" cy="683393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A913ADE-0F3F-4A12-B211-3C33BCC0B22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2623" r="22017"/>
          <a:stretch/>
        </p:blipFill>
        <p:spPr>
          <a:xfrm>
            <a:off x="1250699" y="1769381"/>
            <a:ext cx="3418508" cy="4114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46ECBF-D6F9-4A0E-9349-067E7B6A4FF5}"/>
              </a:ext>
            </a:extLst>
          </p:cNvPr>
          <p:cNvSpPr txBox="1"/>
          <p:nvPr/>
        </p:nvSpPr>
        <p:spPr>
          <a:xfrm flipH="1">
            <a:off x="8121877" y="383921"/>
            <a:ext cx="4070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OBJECTIVE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EEADE-B190-417A-885E-13018B1AE5DF}"/>
              </a:ext>
            </a:extLst>
          </p:cNvPr>
          <p:cNvSpPr txBox="1"/>
          <p:nvPr/>
        </p:nvSpPr>
        <p:spPr>
          <a:xfrm>
            <a:off x="5268289" y="1769381"/>
            <a:ext cx="679537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800" dirty="0"/>
              <a:t>Your ability to get </a:t>
            </a:r>
            <a:r>
              <a:rPr lang="en-US" sz="2800" b="1" dirty="0"/>
              <a:t>more and more people out to events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800" dirty="0"/>
              <a:t>Your ability to </a:t>
            </a:r>
            <a:r>
              <a:rPr lang="en-US" sz="2800" b="1" dirty="0"/>
              <a:t>get more sales </a:t>
            </a:r>
            <a:r>
              <a:rPr lang="en-US" sz="2800" dirty="0"/>
              <a:t>throughout your organization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800" dirty="0"/>
              <a:t>Your ability to get </a:t>
            </a:r>
            <a:r>
              <a:rPr lang="en-US" sz="2800" b="1" dirty="0"/>
              <a:t>people promoted to the next pin level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098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280773E-C9A1-4098-9ED1-7C563223E61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972" r="695" b="14972"/>
          <a:stretch/>
        </p:blipFill>
        <p:spPr>
          <a:xfrm>
            <a:off x="-1774037" y="1433980"/>
            <a:ext cx="6977633" cy="49224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29279" y="700306"/>
            <a:ext cx="3511863" cy="7327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94854" y="467909"/>
            <a:ext cx="5067300" cy="563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63800" y="1615953"/>
            <a:ext cx="6268719" cy="3992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8700" y="704541"/>
            <a:ext cx="4783297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sysClr val="windowText" lastClr="000000"/>
                </a:solidFill>
              </a:rPr>
              <a:t>FOCUS ON </a:t>
            </a:r>
            <a:r>
              <a:rPr lang="en-US" sz="3600" b="1" dirty="0">
                <a:solidFill>
                  <a:schemeClr val="bg1"/>
                </a:solidFill>
              </a:rPr>
              <a:t>PROMOTION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97000" y="1426715"/>
            <a:ext cx="17382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194854" y="633900"/>
            <a:ext cx="4800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PROMOTE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verb (used with object), </a:t>
            </a:r>
            <a:r>
              <a:rPr lang="en-US" sz="1600" b="1" dirty="0">
                <a:latin typeface="Century Gothic" panose="020B0502020202020204" pitchFamily="34" charset="0"/>
              </a:rPr>
              <a:t>promoted, promoting</a:t>
            </a:r>
            <a:r>
              <a:rPr lang="en-US" sz="1600" b="1" dirty="0"/>
              <a:t>.</a:t>
            </a:r>
            <a:endParaRPr lang="en-US" sz="16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48638" y="6384065"/>
            <a:ext cx="360085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663801" y="1824264"/>
            <a:ext cx="56470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buFont typeface="+mj-lt"/>
              <a:buAutoNum type="arabicPeriod"/>
            </a:pPr>
            <a:r>
              <a:rPr lang="en-US" sz="2000" b="1" dirty="0"/>
              <a:t>To Advance In Rank</a:t>
            </a:r>
            <a:r>
              <a:rPr lang="en-US" sz="2000" dirty="0"/>
              <a:t>, dignity, position, etc. </a:t>
            </a:r>
          </a:p>
          <a:p>
            <a:pPr algn="r"/>
            <a:r>
              <a:rPr lang="en-US" sz="2000" i="1" dirty="0"/>
              <a:t>(opposed to demote)</a:t>
            </a:r>
          </a:p>
          <a:p>
            <a:pPr marL="800100" lvl="1" indent="-342900" algn="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(For you to go to the next pin level)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E79148-7880-4BE6-A038-D6FCB447AB59}"/>
              </a:ext>
            </a:extLst>
          </p:cNvPr>
          <p:cNvSpPr/>
          <p:nvPr/>
        </p:nvSpPr>
        <p:spPr>
          <a:xfrm>
            <a:off x="3515360" y="2933728"/>
            <a:ext cx="6795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buFont typeface="+mj-lt"/>
              <a:buAutoNum type="arabicPeriod" startAt="2"/>
            </a:pPr>
            <a:r>
              <a:rPr lang="en-US" sz="2000" b="1" dirty="0"/>
              <a:t>To</a:t>
            </a:r>
            <a:r>
              <a:rPr lang="en-US" sz="2000" dirty="0"/>
              <a:t> </a:t>
            </a:r>
            <a:r>
              <a:rPr lang="en-US" sz="2000" b="1" dirty="0"/>
              <a:t>Encourage The Sales</a:t>
            </a:r>
            <a:r>
              <a:rPr lang="en-US" sz="2000" dirty="0"/>
              <a:t>, acceptance, etc., of </a:t>
            </a:r>
            <a:r>
              <a:rPr lang="en-US" sz="2000" i="1" dirty="0"/>
              <a:t>(a product),</a:t>
            </a:r>
            <a:r>
              <a:rPr lang="en-US" sz="2000" dirty="0"/>
              <a:t> especially through advertising or other publicity.</a:t>
            </a:r>
          </a:p>
          <a:p>
            <a:pPr marL="800100" lvl="1" indent="-342900" algn="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(the sale of your business – Rep / ITA)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658C9-F36A-42C7-8A86-FE33F9313DD8}"/>
              </a:ext>
            </a:extLst>
          </p:cNvPr>
          <p:cNvSpPr/>
          <p:nvPr/>
        </p:nvSpPr>
        <p:spPr>
          <a:xfrm>
            <a:off x="4042118" y="4043193"/>
            <a:ext cx="6268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buFont typeface="+mj-lt"/>
              <a:buAutoNum type="arabicPeriod" startAt="3"/>
            </a:pPr>
            <a:r>
              <a:rPr lang="en-US" sz="2000" b="1" i="1" dirty="0"/>
              <a:t>Education,</a:t>
            </a:r>
            <a:r>
              <a:rPr lang="en-US" sz="2000" i="1" dirty="0"/>
              <a:t> </a:t>
            </a:r>
            <a:r>
              <a:rPr lang="en-US" sz="2000" dirty="0"/>
              <a:t>to put ahead to the next higher   </a:t>
            </a:r>
          </a:p>
          <a:p>
            <a:pPr algn="r"/>
            <a:r>
              <a:rPr lang="en-US" sz="2000" dirty="0"/>
              <a:t>     stage or grade of a course or series of classes, training.</a:t>
            </a: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(Event, convention, call, webinar)</a:t>
            </a:r>
          </a:p>
        </p:txBody>
      </p:sp>
    </p:spTree>
    <p:extLst>
      <p:ext uri="{BB962C8B-B14F-4D97-AF65-F5344CB8AC3E}">
        <p14:creationId xmlns:p14="http://schemas.microsoft.com/office/powerpoint/2010/main" val="8172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22232" y="0"/>
            <a:ext cx="68018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45181" y="866273"/>
            <a:ext cx="4668253" cy="534202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14149" y="1488762"/>
            <a:ext cx="39624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“YOUR PROMOTION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TO THE NEXT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LEVEL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004444" y="2210223"/>
            <a:ext cx="159743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04444" y="2849086"/>
            <a:ext cx="159743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04444" y="3487949"/>
            <a:ext cx="159743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689036" y="5459238"/>
            <a:ext cx="2228253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ea typeface="Oswald Book" charset="0"/>
                <a:cs typeface="Oswald Book" charset="0"/>
              </a:rPr>
              <a:t>SHEDRICK WHITE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12740-E61C-4813-B7F1-BBA3D6F9E8A4}"/>
              </a:ext>
            </a:extLst>
          </p:cNvPr>
          <p:cNvSpPr txBox="1"/>
          <p:nvPr/>
        </p:nvSpPr>
        <p:spPr>
          <a:xfrm>
            <a:off x="6914149" y="3364832"/>
            <a:ext cx="39624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IS TIED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UP IN YOUR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Oswald Book" charset="0"/>
                <a:cs typeface="Oswald Book" charset="0"/>
              </a:rPr>
              <a:t>PROMOTIONS.”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192DEF-854D-4B5B-AC24-BE8650850202}"/>
              </a:ext>
            </a:extLst>
          </p:cNvPr>
          <p:cNvCxnSpPr/>
          <p:nvPr/>
        </p:nvCxnSpPr>
        <p:spPr>
          <a:xfrm>
            <a:off x="8004444" y="4055056"/>
            <a:ext cx="159743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F5652C-A4A2-425D-9151-757C3F0E8722}"/>
              </a:ext>
            </a:extLst>
          </p:cNvPr>
          <p:cNvCxnSpPr/>
          <p:nvPr/>
        </p:nvCxnSpPr>
        <p:spPr>
          <a:xfrm>
            <a:off x="8004444" y="4709961"/>
            <a:ext cx="159743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5B07B4-5E40-45A6-884B-0DDE4F2B5B91}"/>
              </a:ext>
            </a:extLst>
          </p:cNvPr>
          <p:cNvCxnSpPr/>
          <p:nvPr/>
        </p:nvCxnSpPr>
        <p:spPr>
          <a:xfrm>
            <a:off x="8004444" y="5348824"/>
            <a:ext cx="159743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C403DB2-6D79-449A-B39D-BC17C6136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22948"/>
            <a:ext cx="5422232" cy="81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03967D-B4E7-4748-8845-9BDF52B3271C}"/>
              </a:ext>
            </a:extLst>
          </p:cNvPr>
          <p:cNvSpPr/>
          <p:nvPr/>
        </p:nvSpPr>
        <p:spPr>
          <a:xfrm>
            <a:off x="5840316" y="440913"/>
            <a:ext cx="622433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As a</a:t>
            </a:r>
            <a:r>
              <a:rPr lang="en-US" sz="3600" b="1" dirty="0"/>
              <a:t> PROMOTER </a:t>
            </a:r>
            <a:r>
              <a:rPr lang="en-US" sz="3600" dirty="0"/>
              <a:t>you have to create a sense of urgency in!</a:t>
            </a:r>
          </a:p>
          <a:p>
            <a:endParaRPr lang="en-US" sz="3600" dirty="0"/>
          </a:p>
          <a:p>
            <a:r>
              <a:rPr lang="en-US" sz="3600" dirty="0"/>
              <a:t>To promote is to describe the features and benefits of attending.</a:t>
            </a:r>
          </a:p>
          <a:p>
            <a:r>
              <a:rPr lang="en-US" sz="3600" dirty="0"/>
              <a:t>  </a:t>
            </a:r>
          </a:p>
          <a:p>
            <a:r>
              <a:rPr lang="en-US" sz="3600" dirty="0"/>
              <a:t>Reward what you want repeated. </a:t>
            </a:r>
            <a:r>
              <a:rPr lang="en-US" sz="3600" i="1" dirty="0"/>
              <a:t>Example:  </a:t>
            </a:r>
            <a:r>
              <a:rPr lang="en-US" sz="3600" dirty="0"/>
              <a:t>Let them know if they register early, they will be apart of a special group. 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34AA46A-AE86-468B-B225-92FD3219677C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2"/>
          <a:srcRect l="35926" r="11353"/>
          <a:stretch/>
        </p:blipFill>
        <p:spPr bwMode="auto">
          <a:xfrm>
            <a:off x="-1" y="-14417"/>
            <a:ext cx="5438271" cy="687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6E308-B63D-4D54-AD70-48BFF64D7954}"/>
              </a:ext>
            </a:extLst>
          </p:cNvPr>
          <p:cNvSpPr/>
          <p:nvPr/>
        </p:nvSpPr>
        <p:spPr>
          <a:xfrm>
            <a:off x="5213684" y="-14417"/>
            <a:ext cx="368967" cy="6872417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01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1449</Words>
  <Application>Microsoft Macintosh PowerPoint</Application>
  <PresentationFormat>Widescreen</PresentationFormat>
  <Paragraphs>237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Bebas</vt:lpstr>
      <vt:lpstr>Calibri</vt:lpstr>
      <vt:lpstr>Calibri Light</vt:lpstr>
      <vt:lpstr>Century Gothic</vt:lpstr>
      <vt:lpstr>Courier New</vt:lpstr>
      <vt:lpstr>Gill Sans</vt:lpstr>
      <vt:lpstr>Helvetica</vt:lpstr>
      <vt:lpstr>Lato</vt:lpstr>
      <vt:lpstr>Montserrat-Regular</vt:lpstr>
      <vt:lpstr>Open Sans</vt:lpstr>
      <vt:lpstr>Open Sans Bold</vt:lpstr>
      <vt:lpstr>Open Sans Light</vt:lpstr>
      <vt:lpstr>Oswald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Shedrick White</dc:creator>
  <cp:lastModifiedBy>john Early</cp:lastModifiedBy>
  <cp:revision>4</cp:revision>
  <dcterms:created xsi:type="dcterms:W3CDTF">2022-01-19T21:34:09Z</dcterms:created>
  <dcterms:modified xsi:type="dcterms:W3CDTF">2023-06-13T13:58:40Z</dcterms:modified>
</cp:coreProperties>
</file>