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1163" r:id="rId3"/>
    <p:sldId id="303" r:id="rId4"/>
    <p:sldId id="386" r:id="rId5"/>
    <p:sldId id="384" r:id="rId6"/>
    <p:sldId id="390" r:id="rId7"/>
    <p:sldId id="1164" r:id="rId8"/>
    <p:sldId id="1165" r:id="rId9"/>
    <p:sldId id="388" r:id="rId10"/>
    <p:sldId id="389" r:id="rId11"/>
    <p:sldId id="387" r:id="rId12"/>
    <p:sldId id="1166" r:id="rId13"/>
    <p:sldId id="391" r:id="rId14"/>
    <p:sldId id="382" r:id="rId15"/>
    <p:sldId id="1167" r:id="rId16"/>
    <p:sldId id="383" r:id="rId17"/>
    <p:sldId id="37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00oBfnBSoBIW7XhKEVr2TA==" hashData="VhAat5Od7txudUAmsMVLVRDMB3NtJOfUDmBbRNCRq3lQeVzrsQ/aw99bLHc4BqV65XUh4wCM0UMbcndYYWqfeQ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6327"/>
  </p:normalViewPr>
  <p:slideViewPr>
    <p:cSldViewPr snapToGrid="0">
      <p:cViewPr varScale="1">
        <p:scale>
          <a:sx n="128" d="100"/>
          <a:sy n="128" d="100"/>
        </p:scale>
        <p:origin x="5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4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Santecorp.com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541250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Santecorp.com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501974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Santecorp.com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56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6437463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Santecorp.com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71144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3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Santecorp.com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65959994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3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Santecorp.com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624120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6/13/23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Santecorp.com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600686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4" y="609600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Santecorp.com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064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/>
              <a:ea typeface="Heiti SC Light" charset="0"/>
              <a:cs typeface="Heiti SC Light" charset="0"/>
              <a:sym typeface="Gill Sans"/>
            </a:endParaRP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-9268" y="0"/>
            <a:ext cx="12201268" cy="6858000"/>
          </a:xfrm>
          <a:prstGeom prst="rect">
            <a:avLst/>
          </a:prstGeom>
          <a:solidFill>
            <a:srgbClr val="E8E8EA"/>
          </a:solidFill>
          <a:ln>
            <a:noFill/>
          </a:ln>
        </p:spPr>
        <p:txBody>
          <a:bodyPr anchor="t"/>
          <a:lstStyle>
            <a:lvl1pPr>
              <a:defRPr sz="1400" baseline="0">
                <a:solidFill>
                  <a:srgbClr val="7A7A7A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052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aster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860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5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/>
              <a:t>Santecorp.com</a:t>
            </a:r>
          </a:p>
        </p:txBody>
      </p:sp>
      <p:sp>
        <p:nvSpPr>
          <p:cNvPr id="4" name="AutoShape 7"/>
          <p:cNvSpPr/>
          <p:nvPr userDrawn="1"/>
        </p:nvSpPr>
        <p:spPr bwMode="auto">
          <a:xfrm>
            <a:off x="11366500" y="368300"/>
            <a:ext cx="387350" cy="387350"/>
          </a:xfrm>
          <a:prstGeom prst="roundRect">
            <a:avLst>
              <a:gd name="adj" fmla="val 19662"/>
            </a:avLst>
          </a:prstGeom>
          <a:solidFill>
            <a:schemeClr val="accent2"/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508178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8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Santecorp.com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31766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-146050" y="2127250"/>
            <a:ext cx="6705600" cy="3651250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6" name="Line 9"/>
          <p:cNvSpPr>
            <a:spLocks noChangeShapeType="1"/>
          </p:cNvSpPr>
          <p:nvPr userDrawn="1"/>
        </p:nvSpPr>
        <p:spPr bwMode="auto">
          <a:xfrm rot="10800000" flipH="1">
            <a:off x="-208757" y="1612107"/>
            <a:ext cx="12436476" cy="0"/>
          </a:xfrm>
          <a:prstGeom prst="line">
            <a:avLst/>
          </a:prstGeom>
          <a:noFill/>
          <a:ln w="25400" cap="flat">
            <a:solidFill>
              <a:srgbClr val="B3B3B3">
                <a:alpha val="20000"/>
              </a:srgb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1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5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/>
              <a:t>Santecorp.com</a:t>
            </a:r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508178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05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711200" y="1859756"/>
            <a:ext cx="5268119" cy="4119563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088063" y="1859757"/>
            <a:ext cx="2563019" cy="2012156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8759031" y="1859757"/>
            <a:ext cx="2567781" cy="2012156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88063" y="3978225"/>
            <a:ext cx="2563019" cy="2012156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8759031" y="3978225"/>
            <a:ext cx="2567781" cy="2012156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2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5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/>
              <a:t>Santecorp.com</a:t>
            </a:r>
          </a:p>
        </p:txBody>
      </p:sp>
      <p:sp>
        <p:nvSpPr>
          <p:cNvPr id="2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508178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3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/>
          <p:cNvSpPr>
            <a:spLocks noGrp="1"/>
          </p:cNvSpPr>
          <p:nvPr>
            <p:ph type="pic" sz="quarter" idx="10" hasCustomPrompt="1"/>
          </p:nvPr>
        </p:nvSpPr>
        <p:spPr>
          <a:xfrm>
            <a:off x="1092149" y="2155032"/>
            <a:ext cx="1815410" cy="2095500"/>
          </a:xfrm>
          <a:custGeom>
            <a:avLst/>
            <a:gdLst>
              <a:gd name="connsiteX0" fmla="*/ 1815410 w 3630819"/>
              <a:gd name="connsiteY0" fmla="*/ 0 h 4191000"/>
              <a:gd name="connsiteX1" fmla="*/ 3630819 w 3630819"/>
              <a:gd name="connsiteY1" fmla="*/ 1047750 h 4191000"/>
              <a:gd name="connsiteX2" fmla="*/ 3630819 w 3630819"/>
              <a:gd name="connsiteY2" fmla="*/ 3143250 h 4191000"/>
              <a:gd name="connsiteX3" fmla="*/ 1815410 w 3630819"/>
              <a:gd name="connsiteY3" fmla="*/ 4191000 h 4191000"/>
              <a:gd name="connsiteX4" fmla="*/ 0 w 3630819"/>
              <a:gd name="connsiteY4" fmla="*/ 3143250 h 4191000"/>
              <a:gd name="connsiteX5" fmla="*/ 0 w 3630819"/>
              <a:gd name="connsiteY5" fmla="*/ 1047750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30819" h="4191000">
                <a:moveTo>
                  <a:pt x="1815410" y="0"/>
                </a:moveTo>
                <a:lnTo>
                  <a:pt x="3630819" y="1047750"/>
                </a:lnTo>
                <a:lnTo>
                  <a:pt x="3630819" y="3143250"/>
                </a:lnTo>
                <a:lnTo>
                  <a:pt x="1815410" y="4191000"/>
                </a:lnTo>
                <a:lnTo>
                  <a:pt x="0" y="3143250"/>
                </a:lnTo>
                <a:lnTo>
                  <a:pt x="0" y="104775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7" name="Line 9"/>
          <p:cNvSpPr>
            <a:spLocks noChangeShapeType="1"/>
          </p:cNvSpPr>
          <p:nvPr userDrawn="1"/>
        </p:nvSpPr>
        <p:spPr bwMode="auto">
          <a:xfrm rot="10800000" flipH="1">
            <a:off x="-208757" y="1612107"/>
            <a:ext cx="12436476" cy="0"/>
          </a:xfrm>
          <a:prstGeom prst="line">
            <a:avLst/>
          </a:prstGeom>
          <a:noFill/>
          <a:ln w="25400" cap="flat">
            <a:solidFill>
              <a:srgbClr val="B3B3B3">
                <a:alpha val="20000"/>
              </a:srgb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1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5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/>
              <a:t>Santecorp.com</a:t>
            </a:r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508178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6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-57150" y="1593850"/>
            <a:ext cx="12345838" cy="2501900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5" name="Line 9"/>
          <p:cNvSpPr>
            <a:spLocks noChangeShapeType="1"/>
          </p:cNvSpPr>
          <p:nvPr userDrawn="1"/>
        </p:nvSpPr>
        <p:spPr bwMode="auto">
          <a:xfrm rot="10800000" flipH="1">
            <a:off x="-208757" y="1612107"/>
            <a:ext cx="12436476" cy="0"/>
          </a:xfrm>
          <a:prstGeom prst="line">
            <a:avLst/>
          </a:prstGeom>
          <a:noFill/>
          <a:ln w="25400" cap="flat">
            <a:solidFill>
              <a:srgbClr val="B3B3B3">
                <a:alpha val="20000"/>
              </a:srgb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5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/>
              <a:t>Santecorp.com</a:t>
            </a:r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508178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44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5638800" y="1593850"/>
            <a:ext cx="6649888" cy="4235450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6" name="Line 9"/>
          <p:cNvSpPr>
            <a:spLocks noChangeShapeType="1"/>
          </p:cNvSpPr>
          <p:nvPr userDrawn="1"/>
        </p:nvSpPr>
        <p:spPr bwMode="auto">
          <a:xfrm rot="10800000" flipH="1">
            <a:off x="-208757" y="1612107"/>
            <a:ext cx="12436476" cy="0"/>
          </a:xfrm>
          <a:prstGeom prst="line">
            <a:avLst/>
          </a:prstGeom>
          <a:noFill/>
          <a:ln w="25400" cap="flat">
            <a:solidFill>
              <a:srgbClr val="B3B3B3">
                <a:alpha val="20000"/>
              </a:srgb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1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5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/>
              <a:t>Santecorp.com</a:t>
            </a:r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508178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26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/>
          <p:cNvSpPr>
            <a:spLocks noGrp="1"/>
          </p:cNvSpPr>
          <p:nvPr>
            <p:ph type="pic" sz="quarter" idx="10" hasCustomPrompt="1"/>
          </p:nvPr>
        </p:nvSpPr>
        <p:spPr>
          <a:xfrm>
            <a:off x="1092149" y="1873250"/>
            <a:ext cx="1815410" cy="2095500"/>
          </a:xfrm>
          <a:custGeom>
            <a:avLst/>
            <a:gdLst>
              <a:gd name="connsiteX0" fmla="*/ 1815410 w 3630819"/>
              <a:gd name="connsiteY0" fmla="*/ 0 h 4191000"/>
              <a:gd name="connsiteX1" fmla="*/ 3630819 w 3630819"/>
              <a:gd name="connsiteY1" fmla="*/ 1047750 h 4191000"/>
              <a:gd name="connsiteX2" fmla="*/ 3630819 w 3630819"/>
              <a:gd name="connsiteY2" fmla="*/ 3143250 h 4191000"/>
              <a:gd name="connsiteX3" fmla="*/ 1815410 w 3630819"/>
              <a:gd name="connsiteY3" fmla="*/ 4191000 h 4191000"/>
              <a:gd name="connsiteX4" fmla="*/ 0 w 3630819"/>
              <a:gd name="connsiteY4" fmla="*/ 3143250 h 4191000"/>
              <a:gd name="connsiteX5" fmla="*/ 0 w 3630819"/>
              <a:gd name="connsiteY5" fmla="*/ 1047750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30819" h="4191000">
                <a:moveTo>
                  <a:pt x="1815410" y="0"/>
                </a:moveTo>
                <a:lnTo>
                  <a:pt x="3630819" y="1047750"/>
                </a:lnTo>
                <a:lnTo>
                  <a:pt x="3630819" y="3143250"/>
                </a:lnTo>
                <a:lnTo>
                  <a:pt x="1815410" y="4191000"/>
                </a:lnTo>
                <a:lnTo>
                  <a:pt x="0" y="3143250"/>
                </a:lnTo>
                <a:lnTo>
                  <a:pt x="0" y="104775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14" hasCustomPrompt="1"/>
          </p:nvPr>
        </p:nvSpPr>
        <p:spPr>
          <a:xfrm>
            <a:off x="3778595" y="1873250"/>
            <a:ext cx="1815410" cy="2095500"/>
          </a:xfrm>
          <a:custGeom>
            <a:avLst/>
            <a:gdLst>
              <a:gd name="connsiteX0" fmla="*/ 1815410 w 3630819"/>
              <a:gd name="connsiteY0" fmla="*/ 0 h 4191000"/>
              <a:gd name="connsiteX1" fmla="*/ 3630819 w 3630819"/>
              <a:gd name="connsiteY1" fmla="*/ 1047750 h 4191000"/>
              <a:gd name="connsiteX2" fmla="*/ 3630819 w 3630819"/>
              <a:gd name="connsiteY2" fmla="*/ 3143250 h 4191000"/>
              <a:gd name="connsiteX3" fmla="*/ 1815410 w 3630819"/>
              <a:gd name="connsiteY3" fmla="*/ 4191000 h 4191000"/>
              <a:gd name="connsiteX4" fmla="*/ 0 w 3630819"/>
              <a:gd name="connsiteY4" fmla="*/ 3143250 h 4191000"/>
              <a:gd name="connsiteX5" fmla="*/ 0 w 3630819"/>
              <a:gd name="connsiteY5" fmla="*/ 1047750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30819" h="4191000">
                <a:moveTo>
                  <a:pt x="1815410" y="0"/>
                </a:moveTo>
                <a:lnTo>
                  <a:pt x="3630819" y="1047750"/>
                </a:lnTo>
                <a:lnTo>
                  <a:pt x="3630819" y="3143250"/>
                </a:lnTo>
                <a:lnTo>
                  <a:pt x="1815410" y="4191000"/>
                </a:lnTo>
                <a:lnTo>
                  <a:pt x="0" y="3143250"/>
                </a:lnTo>
                <a:lnTo>
                  <a:pt x="0" y="104775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5" hasCustomPrompt="1"/>
          </p:nvPr>
        </p:nvSpPr>
        <p:spPr>
          <a:xfrm>
            <a:off x="6483815" y="1873250"/>
            <a:ext cx="1815410" cy="2095500"/>
          </a:xfrm>
          <a:custGeom>
            <a:avLst/>
            <a:gdLst>
              <a:gd name="connsiteX0" fmla="*/ 1815410 w 3630819"/>
              <a:gd name="connsiteY0" fmla="*/ 0 h 4191000"/>
              <a:gd name="connsiteX1" fmla="*/ 3630819 w 3630819"/>
              <a:gd name="connsiteY1" fmla="*/ 1047750 h 4191000"/>
              <a:gd name="connsiteX2" fmla="*/ 3630819 w 3630819"/>
              <a:gd name="connsiteY2" fmla="*/ 3143250 h 4191000"/>
              <a:gd name="connsiteX3" fmla="*/ 1815410 w 3630819"/>
              <a:gd name="connsiteY3" fmla="*/ 4191000 h 4191000"/>
              <a:gd name="connsiteX4" fmla="*/ 0 w 3630819"/>
              <a:gd name="connsiteY4" fmla="*/ 3143250 h 4191000"/>
              <a:gd name="connsiteX5" fmla="*/ 0 w 3630819"/>
              <a:gd name="connsiteY5" fmla="*/ 1047750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30819" h="4191000">
                <a:moveTo>
                  <a:pt x="1815410" y="0"/>
                </a:moveTo>
                <a:lnTo>
                  <a:pt x="3630819" y="1047750"/>
                </a:lnTo>
                <a:lnTo>
                  <a:pt x="3630819" y="3143250"/>
                </a:lnTo>
                <a:lnTo>
                  <a:pt x="1815410" y="4191000"/>
                </a:lnTo>
                <a:lnTo>
                  <a:pt x="0" y="3143250"/>
                </a:lnTo>
                <a:lnTo>
                  <a:pt x="0" y="104775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6" hasCustomPrompt="1"/>
          </p:nvPr>
        </p:nvSpPr>
        <p:spPr>
          <a:xfrm>
            <a:off x="9162036" y="1873250"/>
            <a:ext cx="1815410" cy="2095500"/>
          </a:xfrm>
          <a:custGeom>
            <a:avLst/>
            <a:gdLst>
              <a:gd name="connsiteX0" fmla="*/ 1815410 w 3630819"/>
              <a:gd name="connsiteY0" fmla="*/ 0 h 4191000"/>
              <a:gd name="connsiteX1" fmla="*/ 3630819 w 3630819"/>
              <a:gd name="connsiteY1" fmla="*/ 1047750 h 4191000"/>
              <a:gd name="connsiteX2" fmla="*/ 3630819 w 3630819"/>
              <a:gd name="connsiteY2" fmla="*/ 3143250 h 4191000"/>
              <a:gd name="connsiteX3" fmla="*/ 1815410 w 3630819"/>
              <a:gd name="connsiteY3" fmla="*/ 4191000 h 4191000"/>
              <a:gd name="connsiteX4" fmla="*/ 0 w 3630819"/>
              <a:gd name="connsiteY4" fmla="*/ 3143250 h 4191000"/>
              <a:gd name="connsiteX5" fmla="*/ 0 w 3630819"/>
              <a:gd name="connsiteY5" fmla="*/ 1047750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30819" h="4191000">
                <a:moveTo>
                  <a:pt x="1815410" y="0"/>
                </a:moveTo>
                <a:lnTo>
                  <a:pt x="3630819" y="1047750"/>
                </a:lnTo>
                <a:lnTo>
                  <a:pt x="3630819" y="3143250"/>
                </a:lnTo>
                <a:lnTo>
                  <a:pt x="1815410" y="4191000"/>
                </a:lnTo>
                <a:lnTo>
                  <a:pt x="0" y="3143250"/>
                </a:lnTo>
                <a:lnTo>
                  <a:pt x="0" y="104775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37" name="Line 9"/>
          <p:cNvSpPr>
            <a:spLocks noChangeShapeType="1"/>
          </p:cNvSpPr>
          <p:nvPr userDrawn="1"/>
        </p:nvSpPr>
        <p:spPr bwMode="auto">
          <a:xfrm rot="10800000" flipH="1">
            <a:off x="-208757" y="1612107"/>
            <a:ext cx="12436476" cy="0"/>
          </a:xfrm>
          <a:prstGeom prst="line">
            <a:avLst/>
          </a:prstGeom>
          <a:noFill/>
          <a:ln w="25400" cap="flat">
            <a:solidFill>
              <a:srgbClr val="B3B3B3">
                <a:alpha val="20000"/>
              </a:srgb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4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5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/>
              <a:t>Santecorp.com</a:t>
            </a:r>
          </a:p>
        </p:txBody>
      </p:sp>
      <p:sp>
        <p:nvSpPr>
          <p:cNvPr id="4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508178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8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135103" y="4432300"/>
            <a:ext cx="1927185" cy="1104900"/>
          </a:xfrm>
          <a:prstGeom prst="rect">
            <a:avLst/>
          </a:prstGeom>
          <a:solidFill>
            <a:srgbClr val="BCBCBC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3152795" y="4432300"/>
            <a:ext cx="1927185" cy="1104900"/>
          </a:xfrm>
          <a:prstGeom prst="rect">
            <a:avLst/>
          </a:prstGeom>
          <a:solidFill>
            <a:srgbClr val="BCBCBC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7207541" y="4432300"/>
            <a:ext cx="1927185" cy="1104900"/>
          </a:xfrm>
          <a:prstGeom prst="rect">
            <a:avLst/>
          </a:prstGeom>
          <a:solidFill>
            <a:srgbClr val="BCBCBC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9229467" y="4432300"/>
            <a:ext cx="1927185" cy="1104900"/>
          </a:xfrm>
          <a:prstGeom prst="rect">
            <a:avLst/>
          </a:prstGeom>
          <a:solidFill>
            <a:srgbClr val="BCBCBC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5170488" y="4432300"/>
            <a:ext cx="1927185" cy="1104900"/>
          </a:xfrm>
          <a:prstGeom prst="rect">
            <a:avLst/>
          </a:prstGeom>
          <a:solidFill>
            <a:srgbClr val="BCBCBC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19" name="Line 9"/>
          <p:cNvSpPr>
            <a:spLocks noChangeShapeType="1"/>
          </p:cNvSpPr>
          <p:nvPr userDrawn="1"/>
        </p:nvSpPr>
        <p:spPr bwMode="auto">
          <a:xfrm rot="10800000" flipH="1">
            <a:off x="-208757" y="1612107"/>
            <a:ext cx="12436476" cy="0"/>
          </a:xfrm>
          <a:prstGeom prst="line">
            <a:avLst/>
          </a:prstGeom>
          <a:noFill/>
          <a:ln w="25400" cap="flat">
            <a:solidFill>
              <a:srgbClr val="B3B3B3">
                <a:alpha val="20000"/>
              </a:srgb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2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5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/>
              <a:t>Santecorp.com</a:t>
            </a:r>
          </a:p>
        </p:txBody>
      </p:sp>
      <p:sp>
        <p:nvSpPr>
          <p:cNvPr id="2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508178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21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4395043" y="3122848"/>
            <a:ext cx="1199307" cy="691121"/>
          </a:xfrm>
          <a:prstGeom prst="rect">
            <a:avLst/>
          </a:prstGeom>
          <a:solidFill>
            <a:srgbClr val="BCBCBC"/>
          </a:solidFill>
        </p:spPr>
        <p:txBody>
          <a:bodyPr anchor="t"/>
          <a:lstStyle>
            <a:lvl1pPr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 hasCustomPrompt="1"/>
          </p:nvPr>
        </p:nvSpPr>
        <p:spPr>
          <a:xfrm>
            <a:off x="4451350" y="2117725"/>
            <a:ext cx="1079500" cy="107950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395043" y="5132623"/>
            <a:ext cx="1199307" cy="691121"/>
          </a:xfrm>
          <a:prstGeom prst="rect">
            <a:avLst/>
          </a:prstGeom>
          <a:solidFill>
            <a:srgbClr val="BCBCBC"/>
          </a:solidFill>
        </p:spPr>
        <p:txBody>
          <a:bodyPr anchor="t"/>
          <a:lstStyle>
            <a:lvl1pPr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6" hasCustomPrompt="1"/>
          </p:nvPr>
        </p:nvSpPr>
        <p:spPr>
          <a:xfrm>
            <a:off x="4451350" y="4127500"/>
            <a:ext cx="1079500" cy="107950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10215834" y="3122848"/>
            <a:ext cx="1199307" cy="691121"/>
          </a:xfrm>
          <a:prstGeom prst="rect">
            <a:avLst/>
          </a:prstGeom>
          <a:solidFill>
            <a:srgbClr val="BCBCBC"/>
          </a:solidFill>
        </p:spPr>
        <p:txBody>
          <a:bodyPr anchor="t"/>
          <a:lstStyle>
            <a:lvl1pPr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8" hasCustomPrompt="1"/>
          </p:nvPr>
        </p:nvSpPr>
        <p:spPr>
          <a:xfrm>
            <a:off x="10272141" y="2117725"/>
            <a:ext cx="1079500" cy="107950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10215834" y="5132623"/>
            <a:ext cx="1199307" cy="691121"/>
          </a:xfrm>
          <a:prstGeom prst="rect">
            <a:avLst/>
          </a:prstGeom>
          <a:solidFill>
            <a:srgbClr val="BCBCBC"/>
          </a:solidFill>
        </p:spPr>
        <p:txBody>
          <a:bodyPr anchor="t"/>
          <a:lstStyle>
            <a:lvl1pPr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20" hasCustomPrompt="1"/>
          </p:nvPr>
        </p:nvSpPr>
        <p:spPr>
          <a:xfrm>
            <a:off x="10272141" y="4127500"/>
            <a:ext cx="1079500" cy="107950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36" name="Line 9"/>
          <p:cNvSpPr>
            <a:spLocks noChangeShapeType="1"/>
          </p:cNvSpPr>
          <p:nvPr userDrawn="1"/>
        </p:nvSpPr>
        <p:spPr bwMode="auto">
          <a:xfrm rot="10800000" flipH="1">
            <a:off x="-208757" y="1612107"/>
            <a:ext cx="12436476" cy="0"/>
          </a:xfrm>
          <a:prstGeom prst="line">
            <a:avLst/>
          </a:prstGeom>
          <a:noFill/>
          <a:ln w="25400" cap="flat">
            <a:solidFill>
              <a:srgbClr val="B3B3B3">
                <a:alpha val="20000"/>
              </a:srgb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4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5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/>
              <a:t>Santecorp.com</a:t>
            </a:r>
          </a:p>
        </p:txBody>
      </p:sp>
      <p:sp>
        <p:nvSpPr>
          <p:cNvPr id="4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508178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17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64394" y="2578100"/>
            <a:ext cx="1575594" cy="2825750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6" name="Line 9"/>
          <p:cNvSpPr>
            <a:spLocks noChangeShapeType="1"/>
          </p:cNvSpPr>
          <p:nvPr userDrawn="1"/>
        </p:nvSpPr>
        <p:spPr bwMode="auto">
          <a:xfrm rot="10800000" flipH="1">
            <a:off x="-208757" y="1612107"/>
            <a:ext cx="12436476" cy="0"/>
          </a:xfrm>
          <a:prstGeom prst="line">
            <a:avLst/>
          </a:prstGeom>
          <a:noFill/>
          <a:ln w="25400" cap="flat">
            <a:solidFill>
              <a:srgbClr val="B3B3B3">
                <a:alpha val="20000"/>
              </a:srgb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2586038" y="2691720"/>
            <a:ext cx="1164431" cy="2731067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1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5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/>
              <a:t>Santecorp.com</a:t>
            </a:r>
          </a:p>
        </p:txBody>
      </p:sp>
      <p:sp>
        <p:nvSpPr>
          <p:cNvPr id="2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508178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10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9"/>
          <p:cNvSpPr>
            <a:spLocks noChangeShapeType="1"/>
          </p:cNvSpPr>
          <p:nvPr userDrawn="1"/>
        </p:nvSpPr>
        <p:spPr bwMode="auto">
          <a:xfrm rot="10800000" flipH="1">
            <a:off x="-208757" y="1612107"/>
            <a:ext cx="12436476" cy="0"/>
          </a:xfrm>
          <a:prstGeom prst="line">
            <a:avLst/>
          </a:prstGeom>
          <a:noFill/>
          <a:ln w="25400" cap="flat">
            <a:solidFill>
              <a:srgbClr val="B3B3B3">
                <a:alpha val="20000"/>
              </a:srgb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819650" y="3118286"/>
            <a:ext cx="2573338" cy="4055130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1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5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/>
              <a:t>Santecorp.com</a:t>
            </a:r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508178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6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8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Santecorp.com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964333"/>
      </p:ext>
    </p:extLst>
  </p:cSld>
  <p:clrMapOvr>
    <a:masterClrMapping/>
  </p:clrMapOvr>
  <p:hf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7696994" y="2512673"/>
            <a:ext cx="1575594" cy="2825750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6" name="Line 9"/>
          <p:cNvSpPr>
            <a:spLocks noChangeShapeType="1"/>
          </p:cNvSpPr>
          <p:nvPr userDrawn="1"/>
        </p:nvSpPr>
        <p:spPr bwMode="auto">
          <a:xfrm rot="10800000" flipH="1">
            <a:off x="-208757" y="1612107"/>
            <a:ext cx="12436476" cy="0"/>
          </a:xfrm>
          <a:prstGeom prst="line">
            <a:avLst/>
          </a:prstGeom>
          <a:noFill/>
          <a:ln w="25400" cap="flat">
            <a:solidFill>
              <a:srgbClr val="B3B3B3">
                <a:alpha val="20000"/>
              </a:srgb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9418638" y="2626293"/>
            <a:ext cx="1164431" cy="2731067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1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5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/>
              <a:t>Santecorp.com</a:t>
            </a:r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508178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97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273550" y="2578100"/>
            <a:ext cx="1575594" cy="2825750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6" name="Line 9"/>
          <p:cNvSpPr>
            <a:spLocks noChangeShapeType="1"/>
          </p:cNvSpPr>
          <p:nvPr userDrawn="1"/>
        </p:nvSpPr>
        <p:spPr bwMode="auto">
          <a:xfrm rot="10800000" flipH="1">
            <a:off x="-208757" y="1612107"/>
            <a:ext cx="12436476" cy="0"/>
          </a:xfrm>
          <a:prstGeom prst="line">
            <a:avLst/>
          </a:prstGeom>
          <a:noFill/>
          <a:ln w="25400" cap="flat">
            <a:solidFill>
              <a:srgbClr val="B3B3B3">
                <a:alpha val="20000"/>
              </a:srgb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6425407" y="2578100"/>
            <a:ext cx="1575594" cy="2825750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5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/>
              <a:t>Santecorp.com</a:t>
            </a: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508178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05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2240757" y="2890044"/>
            <a:ext cx="1955800" cy="2604294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6" name="Line 9"/>
          <p:cNvSpPr>
            <a:spLocks noChangeShapeType="1"/>
          </p:cNvSpPr>
          <p:nvPr userDrawn="1"/>
        </p:nvSpPr>
        <p:spPr bwMode="auto">
          <a:xfrm rot="10800000" flipH="1">
            <a:off x="-208757" y="1612107"/>
            <a:ext cx="12436476" cy="0"/>
          </a:xfrm>
          <a:prstGeom prst="line">
            <a:avLst/>
          </a:prstGeom>
          <a:noFill/>
          <a:ln w="25400" cap="flat">
            <a:solidFill>
              <a:srgbClr val="B3B3B3">
                <a:alpha val="20000"/>
              </a:srgb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56456" y="2642394"/>
            <a:ext cx="2118519" cy="2822575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1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5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/>
              <a:t>Santecorp.com</a:t>
            </a:r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508178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0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648701" y="2794794"/>
            <a:ext cx="1955800" cy="2604294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6" name="Line 9"/>
          <p:cNvSpPr>
            <a:spLocks noChangeShapeType="1"/>
          </p:cNvSpPr>
          <p:nvPr userDrawn="1"/>
        </p:nvSpPr>
        <p:spPr bwMode="auto">
          <a:xfrm rot="10800000" flipH="1">
            <a:off x="-208757" y="1612107"/>
            <a:ext cx="12436476" cy="0"/>
          </a:xfrm>
          <a:prstGeom prst="line">
            <a:avLst/>
          </a:prstGeom>
          <a:noFill/>
          <a:ln w="25400" cap="flat">
            <a:solidFill>
              <a:srgbClr val="B3B3B3">
                <a:alpha val="20000"/>
              </a:srgb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7264401" y="2547144"/>
            <a:ext cx="2118519" cy="2822575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5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/>
              <a:t>Santecorp.com</a:t>
            </a: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508178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95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6120532" y="2782888"/>
            <a:ext cx="1962969" cy="2604294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6" name="Line 9"/>
          <p:cNvSpPr>
            <a:spLocks noChangeShapeType="1"/>
          </p:cNvSpPr>
          <p:nvPr userDrawn="1"/>
        </p:nvSpPr>
        <p:spPr bwMode="auto">
          <a:xfrm rot="10800000" flipH="1">
            <a:off x="-208757" y="1612107"/>
            <a:ext cx="12436476" cy="0"/>
          </a:xfrm>
          <a:prstGeom prst="line">
            <a:avLst/>
          </a:prstGeom>
          <a:noFill/>
          <a:ln w="25400" cap="flat">
            <a:solidFill>
              <a:srgbClr val="B3B3B3">
                <a:alpha val="20000"/>
              </a:srgb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4279107" y="2535238"/>
            <a:ext cx="2118519" cy="2822575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5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/>
              <a:t>Santecorp.com</a:t>
            </a: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508178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74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9"/>
          <p:cNvSpPr>
            <a:spLocks noChangeShapeType="1"/>
          </p:cNvSpPr>
          <p:nvPr userDrawn="1"/>
        </p:nvSpPr>
        <p:spPr bwMode="auto">
          <a:xfrm rot="10800000" flipH="1">
            <a:off x="-208757" y="1612107"/>
            <a:ext cx="12436476" cy="0"/>
          </a:xfrm>
          <a:prstGeom prst="line">
            <a:avLst/>
          </a:prstGeom>
          <a:noFill/>
          <a:ln w="25400" cap="flat">
            <a:solidFill>
              <a:srgbClr val="B3B3B3">
                <a:alpha val="20000"/>
              </a:srgb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4495800" y="2557462"/>
            <a:ext cx="3199607" cy="4300538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5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/>
              <a:t>Santecorp.com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508178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32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9"/>
          <p:cNvSpPr>
            <a:spLocks noChangeShapeType="1"/>
          </p:cNvSpPr>
          <p:nvPr userDrawn="1"/>
        </p:nvSpPr>
        <p:spPr bwMode="auto">
          <a:xfrm rot="10800000" flipH="1">
            <a:off x="-208757" y="1612107"/>
            <a:ext cx="12436476" cy="0"/>
          </a:xfrm>
          <a:prstGeom prst="line">
            <a:avLst/>
          </a:prstGeom>
          <a:noFill/>
          <a:ln w="25400" cap="flat">
            <a:solidFill>
              <a:srgbClr val="B3B3B3">
                <a:alpha val="20000"/>
              </a:srgb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7" name="AutoShape 1"/>
          <p:cNvSpPr/>
          <p:nvPr userDrawn="1"/>
        </p:nvSpPr>
        <p:spPr bwMode="auto">
          <a:xfrm rot="3638335">
            <a:off x="826294" y="6258719"/>
            <a:ext cx="47625" cy="47625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10799" y="0"/>
                </a:moveTo>
                <a:cubicBezTo>
                  <a:pt x="4843" y="0"/>
                  <a:pt x="0" y="4845"/>
                  <a:pt x="0" y="10800"/>
                </a:cubicBezTo>
                <a:cubicBezTo>
                  <a:pt x="0" y="12791"/>
                  <a:pt x="561" y="14742"/>
                  <a:pt x="1615" y="16453"/>
                </a:cubicBezTo>
                <a:cubicBezTo>
                  <a:pt x="3597" y="19674"/>
                  <a:pt x="7036" y="21600"/>
                  <a:pt x="10799" y="21600"/>
                </a:cubicBezTo>
                <a:cubicBezTo>
                  <a:pt x="14765" y="21600"/>
                  <a:pt x="18410" y="19434"/>
                  <a:pt x="20297" y="15941"/>
                </a:cubicBezTo>
                <a:cubicBezTo>
                  <a:pt x="21152" y="14373"/>
                  <a:pt x="21600" y="12599"/>
                  <a:pt x="21600" y="10800"/>
                </a:cubicBezTo>
                <a:cubicBezTo>
                  <a:pt x="21600" y="4845"/>
                  <a:pt x="16756" y="0"/>
                  <a:pt x="10799" y="0"/>
                </a:cubicBezTo>
                <a:cubicBezTo>
                  <a:pt x="10799" y="0"/>
                  <a:pt x="10799" y="0"/>
                  <a:pt x="10799" y="0"/>
                </a:cubicBezTo>
                <a:close/>
                <a:moveTo>
                  <a:pt x="10799" y="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8" name="AutoShape 2"/>
          <p:cNvSpPr/>
          <p:nvPr userDrawn="1"/>
        </p:nvSpPr>
        <p:spPr bwMode="auto">
          <a:xfrm rot="3638335">
            <a:off x="718741" y="6155134"/>
            <a:ext cx="184150" cy="297657"/>
          </a:xfrm>
          <a:custGeom>
            <a:avLst/>
            <a:gdLst/>
            <a:ahLst/>
            <a:cxnLst/>
            <a:rect l="0" t="0" r="r" b="b"/>
            <a:pathLst>
              <a:path w="21560" h="21587">
                <a:moveTo>
                  <a:pt x="15188" y="17493"/>
                </a:moveTo>
                <a:cubicBezTo>
                  <a:pt x="15118" y="17591"/>
                  <a:pt x="14962" y="17649"/>
                  <a:pt x="14799" y="17649"/>
                </a:cubicBezTo>
                <a:cubicBezTo>
                  <a:pt x="14741" y="17649"/>
                  <a:pt x="14683" y="17641"/>
                  <a:pt x="14625" y="17626"/>
                </a:cubicBezTo>
                <a:cubicBezTo>
                  <a:pt x="14410" y="17565"/>
                  <a:pt x="14315" y="17410"/>
                  <a:pt x="14413" y="17277"/>
                </a:cubicBezTo>
                <a:cubicBezTo>
                  <a:pt x="17510" y="13008"/>
                  <a:pt x="17058" y="9210"/>
                  <a:pt x="17052" y="9172"/>
                </a:cubicBezTo>
                <a:cubicBezTo>
                  <a:pt x="17033" y="9027"/>
                  <a:pt x="17208" y="8900"/>
                  <a:pt x="17443" y="8888"/>
                </a:cubicBezTo>
                <a:cubicBezTo>
                  <a:pt x="17688" y="8875"/>
                  <a:pt x="17884" y="8985"/>
                  <a:pt x="17903" y="9129"/>
                </a:cubicBezTo>
                <a:cubicBezTo>
                  <a:pt x="17923" y="9289"/>
                  <a:pt x="18377" y="13101"/>
                  <a:pt x="15188" y="17493"/>
                </a:cubicBezTo>
                <a:cubicBezTo>
                  <a:pt x="15188" y="17493"/>
                  <a:pt x="15188" y="17493"/>
                  <a:pt x="15188" y="17493"/>
                </a:cubicBezTo>
                <a:close/>
                <a:moveTo>
                  <a:pt x="14015" y="8609"/>
                </a:moveTo>
                <a:cubicBezTo>
                  <a:pt x="13375" y="9340"/>
                  <a:pt x="12141" y="9795"/>
                  <a:pt x="10795" y="9795"/>
                </a:cubicBezTo>
                <a:cubicBezTo>
                  <a:pt x="9516" y="9795"/>
                  <a:pt x="8354" y="9392"/>
                  <a:pt x="7680" y="8716"/>
                </a:cubicBezTo>
                <a:cubicBezTo>
                  <a:pt x="7322" y="8356"/>
                  <a:pt x="7133" y="7945"/>
                  <a:pt x="7133" y="7527"/>
                </a:cubicBezTo>
                <a:cubicBezTo>
                  <a:pt x="7133" y="6276"/>
                  <a:pt x="8776" y="5260"/>
                  <a:pt x="10795" y="5260"/>
                </a:cubicBezTo>
                <a:cubicBezTo>
                  <a:pt x="12815" y="5260"/>
                  <a:pt x="14458" y="6276"/>
                  <a:pt x="14458" y="7527"/>
                </a:cubicBezTo>
                <a:cubicBezTo>
                  <a:pt x="14456" y="7905"/>
                  <a:pt x="14304" y="8279"/>
                  <a:pt x="14015" y="8609"/>
                </a:cubicBezTo>
                <a:cubicBezTo>
                  <a:pt x="14015" y="8609"/>
                  <a:pt x="14015" y="8609"/>
                  <a:pt x="14015" y="8609"/>
                </a:cubicBezTo>
                <a:close/>
                <a:moveTo>
                  <a:pt x="21482" y="14719"/>
                </a:moveTo>
                <a:cubicBezTo>
                  <a:pt x="20904" y="14216"/>
                  <a:pt x="20284" y="13759"/>
                  <a:pt x="19633" y="13358"/>
                </a:cubicBezTo>
                <a:cubicBezTo>
                  <a:pt x="19943" y="12452"/>
                  <a:pt x="20099" y="11529"/>
                  <a:pt x="20099" y="10610"/>
                </a:cubicBezTo>
                <a:cubicBezTo>
                  <a:pt x="20099" y="6248"/>
                  <a:pt x="16619" y="2198"/>
                  <a:pt x="11020" y="40"/>
                </a:cubicBezTo>
                <a:cubicBezTo>
                  <a:pt x="10883" y="-13"/>
                  <a:pt x="10708" y="-13"/>
                  <a:pt x="10569" y="40"/>
                </a:cubicBezTo>
                <a:cubicBezTo>
                  <a:pt x="4968" y="2198"/>
                  <a:pt x="1490" y="6249"/>
                  <a:pt x="1490" y="10610"/>
                </a:cubicBezTo>
                <a:cubicBezTo>
                  <a:pt x="1490" y="11502"/>
                  <a:pt x="1638" y="12398"/>
                  <a:pt x="1927" y="13276"/>
                </a:cubicBezTo>
                <a:cubicBezTo>
                  <a:pt x="1278" y="13678"/>
                  <a:pt x="656" y="14134"/>
                  <a:pt x="80" y="14638"/>
                </a:cubicBezTo>
                <a:cubicBezTo>
                  <a:pt x="3" y="14704"/>
                  <a:pt x="-20" y="14789"/>
                  <a:pt x="20" y="14867"/>
                </a:cubicBezTo>
                <a:lnTo>
                  <a:pt x="3179" y="21319"/>
                </a:lnTo>
                <a:cubicBezTo>
                  <a:pt x="3223" y="21412"/>
                  <a:pt x="3347" y="21481"/>
                  <a:pt x="3501" y="21499"/>
                </a:cubicBezTo>
                <a:cubicBezTo>
                  <a:pt x="3655" y="21519"/>
                  <a:pt x="3813" y="21484"/>
                  <a:pt x="3913" y="21409"/>
                </a:cubicBezTo>
                <a:cubicBezTo>
                  <a:pt x="4810" y="20742"/>
                  <a:pt x="6055" y="20219"/>
                  <a:pt x="7466" y="19912"/>
                </a:cubicBezTo>
                <a:lnTo>
                  <a:pt x="7466" y="20313"/>
                </a:lnTo>
                <a:cubicBezTo>
                  <a:pt x="7466" y="20458"/>
                  <a:pt x="7657" y="20577"/>
                  <a:pt x="7892" y="20577"/>
                </a:cubicBezTo>
                <a:lnTo>
                  <a:pt x="13670" y="20577"/>
                </a:lnTo>
                <a:cubicBezTo>
                  <a:pt x="13905" y="20577"/>
                  <a:pt x="14094" y="20458"/>
                  <a:pt x="14094" y="20313"/>
                </a:cubicBezTo>
                <a:lnTo>
                  <a:pt x="14094" y="19994"/>
                </a:lnTo>
                <a:cubicBezTo>
                  <a:pt x="15507" y="20300"/>
                  <a:pt x="16752" y="20824"/>
                  <a:pt x="17649" y="21492"/>
                </a:cubicBezTo>
                <a:cubicBezTo>
                  <a:pt x="17730" y="21552"/>
                  <a:pt x="17851" y="21587"/>
                  <a:pt x="17975" y="21587"/>
                </a:cubicBezTo>
                <a:cubicBezTo>
                  <a:pt x="18003" y="21587"/>
                  <a:pt x="18034" y="21586"/>
                  <a:pt x="18061" y="21582"/>
                </a:cubicBezTo>
                <a:cubicBezTo>
                  <a:pt x="18213" y="21563"/>
                  <a:pt x="18337" y="21493"/>
                  <a:pt x="18383" y="21399"/>
                </a:cubicBezTo>
                <a:lnTo>
                  <a:pt x="21543" y="14947"/>
                </a:lnTo>
                <a:cubicBezTo>
                  <a:pt x="21580" y="14870"/>
                  <a:pt x="21557" y="14786"/>
                  <a:pt x="21482" y="14719"/>
                </a:cubicBezTo>
                <a:cubicBezTo>
                  <a:pt x="21482" y="14719"/>
                  <a:pt x="21482" y="14719"/>
                  <a:pt x="21482" y="14719"/>
                </a:cubicBezTo>
                <a:close/>
                <a:moveTo>
                  <a:pt x="21482" y="14719"/>
                </a:moveTo>
              </a:path>
            </a:pathLst>
          </a:custGeom>
          <a:solidFill>
            <a:srgbClr val="2D67B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9" name="AutoShape 3"/>
          <p:cNvSpPr/>
          <p:nvPr userDrawn="1"/>
        </p:nvSpPr>
        <p:spPr bwMode="auto">
          <a:xfrm rot="3638335">
            <a:off x="606425" y="6316663"/>
            <a:ext cx="7144" cy="154781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10770" y="0"/>
                </a:moveTo>
                <a:cubicBezTo>
                  <a:pt x="4798" y="0"/>
                  <a:pt x="0" y="966"/>
                  <a:pt x="0" y="2176"/>
                </a:cubicBezTo>
                <a:lnTo>
                  <a:pt x="0" y="19435"/>
                </a:lnTo>
                <a:cubicBezTo>
                  <a:pt x="0" y="20634"/>
                  <a:pt x="4798" y="21600"/>
                  <a:pt x="10770" y="21600"/>
                </a:cubicBezTo>
                <a:cubicBezTo>
                  <a:pt x="16789" y="21600"/>
                  <a:pt x="21600" y="20634"/>
                  <a:pt x="21600" y="19435"/>
                </a:cubicBezTo>
                <a:lnTo>
                  <a:pt x="21600" y="2176"/>
                </a:lnTo>
                <a:cubicBezTo>
                  <a:pt x="21600" y="966"/>
                  <a:pt x="16736" y="0"/>
                  <a:pt x="10770" y="0"/>
                </a:cubicBezTo>
                <a:cubicBezTo>
                  <a:pt x="10770" y="0"/>
                  <a:pt x="10770" y="0"/>
                  <a:pt x="10770" y="0"/>
                </a:cubicBezTo>
                <a:close/>
                <a:moveTo>
                  <a:pt x="10770" y="0"/>
                </a:moveTo>
              </a:path>
            </a:pathLst>
          </a:custGeom>
          <a:solidFill>
            <a:srgbClr val="2D67B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10" name="AutoShape 4"/>
          <p:cNvSpPr/>
          <p:nvPr userDrawn="1"/>
        </p:nvSpPr>
        <p:spPr bwMode="auto">
          <a:xfrm rot="3638335">
            <a:off x="574675" y="6310313"/>
            <a:ext cx="7938" cy="249238"/>
          </a:xfrm>
          <a:custGeom>
            <a:avLst/>
            <a:gdLst/>
            <a:ahLst/>
            <a:cxnLst/>
            <a:rect l="0" t="0" r="r" b="b"/>
            <a:pathLst>
              <a:path w="21548" h="21600">
                <a:moveTo>
                  <a:pt x="10803" y="0"/>
                </a:moveTo>
                <a:cubicBezTo>
                  <a:pt x="4799" y="0"/>
                  <a:pt x="0" y="599"/>
                  <a:pt x="0" y="1348"/>
                </a:cubicBezTo>
                <a:lnTo>
                  <a:pt x="0" y="20252"/>
                </a:lnTo>
                <a:cubicBezTo>
                  <a:pt x="0" y="20995"/>
                  <a:pt x="4799" y="21600"/>
                  <a:pt x="10803" y="21600"/>
                </a:cubicBezTo>
                <a:cubicBezTo>
                  <a:pt x="16755" y="21600"/>
                  <a:pt x="21547" y="20995"/>
                  <a:pt x="21547" y="20252"/>
                </a:cubicBezTo>
                <a:lnTo>
                  <a:pt x="21547" y="1348"/>
                </a:lnTo>
                <a:cubicBezTo>
                  <a:pt x="21600" y="599"/>
                  <a:pt x="16755" y="0"/>
                  <a:pt x="10803" y="0"/>
                </a:cubicBezTo>
                <a:cubicBezTo>
                  <a:pt x="10803" y="0"/>
                  <a:pt x="10803" y="0"/>
                  <a:pt x="10803" y="0"/>
                </a:cubicBezTo>
                <a:close/>
                <a:moveTo>
                  <a:pt x="10803" y="0"/>
                </a:moveTo>
              </a:path>
            </a:pathLst>
          </a:custGeom>
          <a:solidFill>
            <a:srgbClr val="2D67B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11" name="AutoShape 5"/>
          <p:cNvSpPr/>
          <p:nvPr userDrawn="1"/>
        </p:nvSpPr>
        <p:spPr bwMode="auto">
          <a:xfrm rot="3638335">
            <a:off x="626269" y="6353175"/>
            <a:ext cx="7938" cy="153988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10826" y="0"/>
                </a:moveTo>
                <a:cubicBezTo>
                  <a:pt x="4806" y="0"/>
                  <a:pt x="0" y="966"/>
                  <a:pt x="0" y="2176"/>
                </a:cubicBezTo>
                <a:lnTo>
                  <a:pt x="0" y="19435"/>
                </a:lnTo>
                <a:cubicBezTo>
                  <a:pt x="0" y="20634"/>
                  <a:pt x="4806" y="21600"/>
                  <a:pt x="10826" y="21600"/>
                </a:cubicBezTo>
                <a:cubicBezTo>
                  <a:pt x="16794" y="21600"/>
                  <a:pt x="21600" y="20634"/>
                  <a:pt x="21600" y="19435"/>
                </a:cubicBezTo>
                <a:lnTo>
                  <a:pt x="21600" y="2176"/>
                </a:lnTo>
                <a:cubicBezTo>
                  <a:pt x="21600" y="966"/>
                  <a:pt x="16794" y="0"/>
                  <a:pt x="10826" y="0"/>
                </a:cubicBezTo>
                <a:cubicBezTo>
                  <a:pt x="10826" y="0"/>
                  <a:pt x="10826" y="0"/>
                  <a:pt x="10826" y="0"/>
                </a:cubicBezTo>
                <a:close/>
                <a:moveTo>
                  <a:pt x="10826" y="0"/>
                </a:moveTo>
              </a:path>
            </a:pathLst>
          </a:custGeom>
          <a:solidFill>
            <a:srgbClr val="2D67B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900"/>
          </a:p>
        </p:txBody>
      </p:sp>
      <p:sp>
        <p:nvSpPr>
          <p:cNvPr id="12" name="Rectangle 6"/>
          <p:cNvSpPr/>
          <p:nvPr userDrawn="1"/>
        </p:nvSpPr>
        <p:spPr bwMode="auto">
          <a:xfrm>
            <a:off x="939007" y="6283068"/>
            <a:ext cx="53219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w="12700" cap="flat">
                <a:solidFill>
                  <a:schemeClr val="tx1">
                    <a:alpha val="50000"/>
                  </a:scheme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200">
                <a:solidFill>
                  <a:srgbClr val="1A1A1A"/>
                </a:solidFill>
                <a:latin typeface="Montserrat-Bold"/>
                <a:ea typeface="ＭＳ Ｐゴシック" charset="0"/>
                <a:cs typeface="Montserrat-Bold"/>
                <a:sym typeface="Montserrat-Bold"/>
              </a:rPr>
              <a:t>SANTE</a:t>
            </a:r>
          </a:p>
        </p:txBody>
      </p:sp>
      <p:sp>
        <p:nvSpPr>
          <p:cNvPr id="14" name="Rectangle 8"/>
          <p:cNvSpPr/>
          <p:nvPr userDrawn="1"/>
        </p:nvSpPr>
        <p:spPr bwMode="auto">
          <a:xfrm>
            <a:off x="9990138" y="6346568"/>
            <a:ext cx="163506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w="12700" cap="flat">
                <a:solidFill>
                  <a:schemeClr val="tx1">
                    <a:alpha val="29999"/>
                  </a:scheme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20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rPr>
              <a:t>www.santecorp.com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881005" y="2660650"/>
            <a:ext cx="3494939" cy="1975644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1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5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/>
              <a:t>Santecorp.com</a:t>
            </a:r>
          </a:p>
        </p:txBody>
      </p:sp>
      <p:sp>
        <p:nvSpPr>
          <p:cNvPr id="2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508178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77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7136780" y="2400300"/>
            <a:ext cx="3662189" cy="2066925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1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5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/>
              <a:t>Santecorp.com</a:t>
            </a:r>
          </a:p>
        </p:txBody>
      </p:sp>
      <p:sp>
        <p:nvSpPr>
          <p:cNvPr id="2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508178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9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324350" y="2438400"/>
            <a:ext cx="3667919" cy="2066925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2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5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/>
              <a:t>Santecorp.com</a:t>
            </a:r>
          </a:p>
        </p:txBody>
      </p:sp>
      <p:sp>
        <p:nvSpPr>
          <p:cNvPr id="2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508178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9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996951" y="2159000"/>
            <a:ext cx="6220619" cy="3505200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5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/>
              <a:t>Santecorp.com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508178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00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5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90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6/13/23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Santecorp.com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727068"/>
      </p:ext>
    </p:extLst>
  </p:cSld>
  <p:clrMapOvr>
    <a:masterClrMapping/>
  </p:clrMapOvr>
  <p:hf hd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869951" y="2514600"/>
            <a:ext cx="3733800" cy="2355850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5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/>
              <a:t>Santecorp.com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508178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2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6845300" y="2419350"/>
            <a:ext cx="4191000" cy="2643982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5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/>
              <a:t>Santecorp.com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508178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84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711995" y="1959782"/>
            <a:ext cx="3492500" cy="3933019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4348957" y="1959782"/>
            <a:ext cx="3492500" cy="3933019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7980363" y="1959782"/>
            <a:ext cx="3492500" cy="3933019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5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/>
              <a:t>Santecorp.com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508178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711200" y="1859757"/>
            <a:ext cx="5259388" cy="2014132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068220" y="1859756"/>
            <a:ext cx="5266531" cy="4119563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711200" y="3966775"/>
            <a:ext cx="2584046" cy="2014132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404005" y="3966775"/>
            <a:ext cx="2566583" cy="2014132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2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5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/>
              <a:t>Santecorp.com</a:t>
            </a:r>
          </a:p>
        </p:txBody>
      </p:sp>
      <p:sp>
        <p:nvSpPr>
          <p:cNvPr id="2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508178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2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724136" y="1861750"/>
            <a:ext cx="3488296" cy="1933963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349750" y="1861750"/>
            <a:ext cx="3488296" cy="1933963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7994886" y="1861750"/>
            <a:ext cx="3488296" cy="1933963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724136" y="3968750"/>
            <a:ext cx="3488296" cy="1933963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4349750" y="3968750"/>
            <a:ext cx="3488296" cy="1933963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7994886" y="3968750"/>
            <a:ext cx="3488296" cy="1933963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2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5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/>
              <a:t>Santecorp.com</a:t>
            </a:r>
          </a:p>
        </p:txBody>
      </p:sp>
      <p:sp>
        <p:nvSpPr>
          <p:cNvPr id="2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508178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787400" y="1911350"/>
            <a:ext cx="2579688" cy="2012157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473450" y="1911350"/>
            <a:ext cx="2579688" cy="2012157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151786" y="1911350"/>
            <a:ext cx="2579688" cy="2012157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8819257" y="1911350"/>
            <a:ext cx="2579688" cy="2012157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787400" y="4038600"/>
            <a:ext cx="2579688" cy="2012157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473450" y="4038600"/>
            <a:ext cx="2579688" cy="2012157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6151786" y="4038600"/>
            <a:ext cx="2579688" cy="2012157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8819257" y="4038600"/>
            <a:ext cx="2579688" cy="2012157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3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5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/>
              <a:t>Santecorp.com</a:t>
            </a:r>
          </a:p>
        </p:txBody>
      </p:sp>
      <p:sp>
        <p:nvSpPr>
          <p:cNvPr id="3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508178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18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787400" y="1911350"/>
            <a:ext cx="2579688" cy="2012157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473450" y="1911350"/>
            <a:ext cx="2579688" cy="2012157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151786" y="1911350"/>
            <a:ext cx="2579688" cy="2012157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8819257" y="1911350"/>
            <a:ext cx="2579688" cy="4139407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787400" y="4038600"/>
            <a:ext cx="5240338" cy="2012157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6151786" y="4038600"/>
            <a:ext cx="2579688" cy="2012157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1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5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/>
              <a:t>Santecorp.com</a:t>
            </a:r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508178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49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787400" y="1911350"/>
            <a:ext cx="5240337" cy="2012157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151786" y="1911350"/>
            <a:ext cx="2579688" cy="4139407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8819257" y="1911350"/>
            <a:ext cx="2579688" cy="4139407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787400" y="4038600"/>
            <a:ext cx="5240338" cy="2012157"/>
          </a:xfrm>
          <a:prstGeom prst="rect">
            <a:avLst/>
          </a:prstGeom>
          <a:solidFill>
            <a:srgbClr val="7A7A7A"/>
          </a:solidFill>
        </p:spPr>
        <p:txBody>
          <a:bodyPr anchor="t"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5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/>
              <a:t>Santecorp.com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508178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5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1625600" y="1936750"/>
            <a:ext cx="3860801" cy="3860801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6708068" y="1936750"/>
            <a:ext cx="3860801" cy="3860801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1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5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/>
              <a:t>Santecorp.com</a:t>
            </a:r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508178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40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940966" y="1936750"/>
            <a:ext cx="3860801" cy="3860801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5" hasCustomPrompt="1"/>
          </p:nvPr>
        </p:nvSpPr>
        <p:spPr>
          <a:xfrm>
            <a:off x="5156200" y="3987800"/>
            <a:ext cx="1809750" cy="180975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6" hasCustomPrompt="1"/>
          </p:nvPr>
        </p:nvSpPr>
        <p:spPr>
          <a:xfrm>
            <a:off x="7297678" y="3987800"/>
            <a:ext cx="1809750" cy="180975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7" hasCustomPrompt="1"/>
          </p:nvPr>
        </p:nvSpPr>
        <p:spPr>
          <a:xfrm>
            <a:off x="9444656" y="3987800"/>
            <a:ext cx="1809750" cy="180975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8" hasCustomPrompt="1"/>
          </p:nvPr>
        </p:nvSpPr>
        <p:spPr>
          <a:xfrm>
            <a:off x="5156200" y="2000250"/>
            <a:ext cx="1809750" cy="180975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9" hasCustomPrompt="1"/>
          </p:nvPr>
        </p:nvSpPr>
        <p:spPr>
          <a:xfrm>
            <a:off x="7297678" y="2000250"/>
            <a:ext cx="1809750" cy="180975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20" hasCustomPrompt="1"/>
          </p:nvPr>
        </p:nvSpPr>
        <p:spPr>
          <a:xfrm>
            <a:off x="9444656" y="2000250"/>
            <a:ext cx="1809750" cy="180975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2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5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/>
              <a:t>Santecorp.com</a:t>
            </a:r>
          </a:p>
        </p:txBody>
      </p:sp>
      <p:sp>
        <p:nvSpPr>
          <p:cNvPr id="2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508178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99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6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6" y="2737246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5" y="2737246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Santecorp.com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385265"/>
      </p:ext>
    </p:extLst>
  </p:cSld>
  <p:clrMapOvr>
    <a:masterClrMapping/>
  </p:clrMapOvr>
  <p:hf hd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5" hasCustomPrompt="1"/>
          </p:nvPr>
        </p:nvSpPr>
        <p:spPr>
          <a:xfrm>
            <a:off x="5156200" y="3987800"/>
            <a:ext cx="1809750" cy="180975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6" hasCustomPrompt="1"/>
          </p:nvPr>
        </p:nvSpPr>
        <p:spPr>
          <a:xfrm>
            <a:off x="7297678" y="3987800"/>
            <a:ext cx="1809750" cy="180975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7" hasCustomPrompt="1"/>
          </p:nvPr>
        </p:nvSpPr>
        <p:spPr>
          <a:xfrm>
            <a:off x="9444656" y="3987800"/>
            <a:ext cx="1809750" cy="180975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8" hasCustomPrompt="1"/>
          </p:nvPr>
        </p:nvSpPr>
        <p:spPr>
          <a:xfrm>
            <a:off x="5156200" y="2000250"/>
            <a:ext cx="1809750" cy="180975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9" hasCustomPrompt="1"/>
          </p:nvPr>
        </p:nvSpPr>
        <p:spPr>
          <a:xfrm>
            <a:off x="7297678" y="2000250"/>
            <a:ext cx="1809750" cy="180975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20" hasCustomPrompt="1"/>
          </p:nvPr>
        </p:nvSpPr>
        <p:spPr>
          <a:xfrm>
            <a:off x="9444656" y="2000250"/>
            <a:ext cx="1809750" cy="180975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21" hasCustomPrompt="1"/>
          </p:nvPr>
        </p:nvSpPr>
        <p:spPr>
          <a:xfrm>
            <a:off x="3009222" y="3987800"/>
            <a:ext cx="1809750" cy="180975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22" hasCustomPrompt="1"/>
          </p:nvPr>
        </p:nvSpPr>
        <p:spPr>
          <a:xfrm>
            <a:off x="3009222" y="2000250"/>
            <a:ext cx="1809750" cy="180975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23" hasCustomPrompt="1"/>
          </p:nvPr>
        </p:nvSpPr>
        <p:spPr>
          <a:xfrm>
            <a:off x="867744" y="3987800"/>
            <a:ext cx="1809750" cy="180975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24" hasCustomPrompt="1"/>
          </p:nvPr>
        </p:nvSpPr>
        <p:spPr>
          <a:xfrm>
            <a:off x="867744" y="2000250"/>
            <a:ext cx="1809750" cy="180975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3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5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/>
              <a:t>Santecorp.com</a:t>
            </a:r>
          </a:p>
        </p:txBody>
      </p:sp>
      <p:sp>
        <p:nvSpPr>
          <p:cNvPr id="3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508178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45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21" hasCustomPrompt="1"/>
          </p:nvPr>
        </p:nvSpPr>
        <p:spPr>
          <a:xfrm>
            <a:off x="4273550" y="1943100"/>
            <a:ext cx="3860800" cy="386080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38" name="Picture Placeholder 37"/>
          <p:cNvSpPr>
            <a:spLocks noGrp="1"/>
          </p:cNvSpPr>
          <p:nvPr>
            <p:ph type="pic" sz="quarter" idx="22" hasCustomPrompt="1"/>
          </p:nvPr>
        </p:nvSpPr>
        <p:spPr>
          <a:xfrm>
            <a:off x="8156194" y="3637788"/>
            <a:ext cx="2070100" cy="207010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39" name="Picture Placeholder 38"/>
          <p:cNvSpPr>
            <a:spLocks noGrp="1"/>
          </p:cNvSpPr>
          <p:nvPr>
            <p:ph type="pic" sz="quarter" idx="23" hasCustomPrompt="1"/>
          </p:nvPr>
        </p:nvSpPr>
        <p:spPr>
          <a:xfrm>
            <a:off x="2227453" y="2190751"/>
            <a:ext cx="1868933" cy="1868932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40" name="Picture Placeholder 39"/>
          <p:cNvSpPr>
            <a:spLocks noGrp="1"/>
          </p:cNvSpPr>
          <p:nvPr>
            <p:ph type="pic" sz="quarter" idx="24" hasCustomPrompt="1"/>
          </p:nvPr>
        </p:nvSpPr>
        <p:spPr>
          <a:xfrm>
            <a:off x="1415257" y="4050745"/>
            <a:ext cx="1391444" cy="1391443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41" name="Picture Placeholder 40"/>
          <p:cNvSpPr>
            <a:spLocks noGrp="1"/>
          </p:cNvSpPr>
          <p:nvPr>
            <p:ph type="pic" sz="quarter" idx="25" hasCustomPrompt="1"/>
          </p:nvPr>
        </p:nvSpPr>
        <p:spPr>
          <a:xfrm>
            <a:off x="8517792" y="2220532"/>
            <a:ext cx="1204059" cy="1204057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42" name="Picture Placeholder 41"/>
          <p:cNvSpPr>
            <a:spLocks noGrp="1"/>
          </p:cNvSpPr>
          <p:nvPr>
            <p:ph type="pic" sz="quarter" idx="26" hasCustomPrompt="1"/>
          </p:nvPr>
        </p:nvSpPr>
        <p:spPr>
          <a:xfrm>
            <a:off x="9918701" y="2171701"/>
            <a:ext cx="939800" cy="939799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43" name="Picture Placeholder 42"/>
          <p:cNvSpPr>
            <a:spLocks noGrp="1"/>
          </p:cNvSpPr>
          <p:nvPr>
            <p:ph type="pic" sz="quarter" idx="27" hasCustomPrompt="1"/>
          </p:nvPr>
        </p:nvSpPr>
        <p:spPr>
          <a:xfrm>
            <a:off x="3028950" y="4133850"/>
            <a:ext cx="1054101" cy="1054100"/>
          </a:xfrm>
          <a:custGeom>
            <a:avLst/>
            <a:gdLst>
              <a:gd name="connsiteX0" fmla="*/ 1079500 w 2159000"/>
              <a:gd name="connsiteY0" fmla="*/ 0 h 2159000"/>
              <a:gd name="connsiteX1" fmla="*/ 2159000 w 2159000"/>
              <a:gd name="connsiteY1" fmla="*/ 1079500 h 2159000"/>
              <a:gd name="connsiteX2" fmla="*/ 1079500 w 2159000"/>
              <a:gd name="connsiteY2" fmla="*/ 2159000 h 2159000"/>
              <a:gd name="connsiteX3" fmla="*/ 0 w 2159000"/>
              <a:gd name="connsiteY3" fmla="*/ 1079500 h 2159000"/>
              <a:gd name="connsiteX4" fmla="*/ 1079500 w 2159000"/>
              <a:gd name="connsiteY4" fmla="*/ 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0" h="2159000">
                <a:moveTo>
                  <a:pt x="1079500" y="0"/>
                </a:moveTo>
                <a:cubicBezTo>
                  <a:pt x="1675691" y="0"/>
                  <a:pt x="2159000" y="483309"/>
                  <a:pt x="2159000" y="1079500"/>
                </a:cubicBezTo>
                <a:cubicBezTo>
                  <a:pt x="2159000" y="1675691"/>
                  <a:pt x="1675691" y="2159000"/>
                  <a:pt x="1079500" y="2159000"/>
                </a:cubicBezTo>
                <a:cubicBezTo>
                  <a:pt x="483309" y="2159000"/>
                  <a:pt x="0" y="1675691"/>
                  <a:pt x="0" y="1079500"/>
                </a:cubicBezTo>
                <a:cubicBezTo>
                  <a:pt x="0" y="483309"/>
                  <a:pt x="483309" y="0"/>
                  <a:pt x="1079500" y="0"/>
                </a:cubicBezTo>
                <a:close/>
              </a:path>
            </a:pathLst>
          </a:custGeom>
          <a:solidFill>
            <a:srgbClr val="7A7A7A"/>
          </a:solidFill>
        </p:spPr>
        <p:txBody>
          <a:bodyPr wrap="square" anchor="ctr">
            <a:noAutofit/>
          </a:bodyPr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Drop Image Here</a:t>
            </a:r>
          </a:p>
        </p:txBody>
      </p:sp>
      <p:sp>
        <p:nvSpPr>
          <p:cNvPr id="4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8652285" y="6346567"/>
            <a:ext cx="29604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algn="r">
              <a:defRPr lang="en-US" sz="1200" smtClean="0">
                <a:solidFill>
                  <a:srgbClr val="1A1A1A"/>
                </a:solidFill>
                <a:latin typeface="Montserrat-Regular" charset="0"/>
                <a:ea typeface="ＭＳ Ｐゴシック" charset="0"/>
                <a:cs typeface="Montserrat-Regular" charset="0"/>
                <a:sym typeface="Montserrat-Regular" charset="0"/>
              </a:defRPr>
            </a:lvl1pPr>
          </a:lstStyle>
          <a:p>
            <a:r>
              <a:rPr lang="en-US"/>
              <a:t>Santecorp.com</a:t>
            </a:r>
          </a:p>
        </p:txBody>
      </p:sp>
      <p:sp>
        <p:nvSpPr>
          <p:cNvPr id="4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508178" y="458100"/>
            <a:ext cx="240450" cy="20774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defRPr lang="en-US" sz="1350" smtClean="0">
                <a:solidFill>
                  <a:srgbClr val="FFFFFF"/>
                </a:solidFill>
                <a:latin typeface="Open Sans Bold" charset="0"/>
                <a:ea typeface="ＭＳ Ｐゴシック" charset="0"/>
                <a:cs typeface="Open Sans Bold" charset="0"/>
              </a:defRPr>
            </a:lvl1pPr>
          </a:lstStyle>
          <a:p>
            <a:fld id="{180360BF-F590-44C3-913D-DB7AFB9E5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3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Santecorp.com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13035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Santecorp.com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308862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2" y="514925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6/13/23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Santecorp.com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804174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Santecorp.com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706555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90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6/13/23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3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Santecorp.com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118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standing in front of a sign&#10;&#10;Description automatically generated">
            <a:extLst>
              <a:ext uri="{FF2B5EF4-FFF2-40B4-BE49-F238E27FC236}">
                <a16:creationId xmlns:a16="http://schemas.microsoft.com/office/drawing/2014/main" id="{218AEC8E-C6C7-4B28-8756-91647B6AB36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5" b="7875"/>
          <a:stretch>
            <a:fillRect/>
          </a:stretch>
        </p:blipFill>
        <p:spPr>
          <a:xfrm>
            <a:off x="-10984" y="0"/>
            <a:ext cx="12201268" cy="6858000"/>
          </a:xfrm>
        </p:spPr>
      </p:pic>
      <p:grpSp>
        <p:nvGrpSpPr>
          <p:cNvPr id="20" name="Group 20"/>
          <p:cNvGrpSpPr/>
          <p:nvPr/>
        </p:nvGrpSpPr>
        <p:grpSpPr>
          <a:xfrm>
            <a:off x="5587286" y="1046911"/>
            <a:ext cx="6124405" cy="827728"/>
            <a:chOff x="2017228" y="-5274275"/>
            <a:chExt cx="12248806" cy="1655456"/>
          </a:xfrm>
        </p:grpSpPr>
        <p:sp>
          <p:nvSpPr>
            <p:cNvPr id="18" name="Shape 18"/>
            <p:cNvSpPr/>
            <p:nvPr/>
          </p:nvSpPr>
          <p:spPr>
            <a:xfrm>
              <a:off x="2452674" y="-5274275"/>
              <a:ext cx="11813360" cy="1210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xmlns:p159="http://schemas.microsoft.com/office/powerpoint/2015/09/main"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7200">
                  <a:solidFill>
                    <a:srgbClr val="42A3E8"/>
                  </a:solidFill>
                  <a:latin typeface="Montserrat-Bold"/>
                  <a:ea typeface="Montserrat-Bold"/>
                  <a:cs typeface="Montserrat-Bold"/>
                  <a:sym typeface="Montserrat-Bold"/>
                </a:defRPr>
              </a:lvl1pPr>
            </a:lstStyle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r>
                <a:rPr kumimoji="0" lang="en-US" sz="3600" b="1" i="0" u="none" strike="noStrike" kern="1200" cap="none" spc="300" normalizeH="0" baseline="0" noProof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Lato" panose="020F0502020204030203" pitchFamily="34" charset="0"/>
                  <a:sym typeface="Montserrat-Bold"/>
                </a:rPr>
                <a:t>7 SKILLS TO BECOME A </a:t>
              </a:r>
              <a:endParaRPr kumimoji="0" sz="3600" b="1" i="0" u="none" strike="noStrike" kern="1200" cap="none" spc="300" normalizeH="0" baseline="0" noProof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Lato" panose="020F0502020204030203" pitchFamily="34" charset="0"/>
                <a:sym typeface="Montserrat-Bold"/>
              </a:endParaRPr>
            </a:p>
          </p:txBody>
        </p:sp>
        <p:sp>
          <p:nvSpPr>
            <p:cNvPr id="19" name="Shape 19"/>
            <p:cNvSpPr/>
            <p:nvPr/>
          </p:nvSpPr>
          <p:spPr>
            <a:xfrm>
              <a:off x="2017228" y="-4275409"/>
              <a:ext cx="9690471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xmlns:p159="http://schemas.microsoft.com/office/powerpoint/2015/09/main"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2400">
                  <a:solidFill>
                    <a:srgbClr val="35414C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r>
                <a:rPr kumimoji="0" lang="en-US" sz="1800" b="1" i="0" u="none" strike="noStrike" kern="1200" cap="none" spc="15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PROFESSIONAL NETWORK MARKETER</a:t>
              </a:r>
              <a:endParaRPr kumimoji="0" sz="1800" b="1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2" name="Shape 22"/>
          <p:cNvSpPr/>
          <p:nvPr/>
        </p:nvSpPr>
        <p:spPr>
          <a:xfrm flipH="1">
            <a:off x="6089650" y="4715502"/>
            <a:ext cx="1" cy="2259071"/>
          </a:xfrm>
          <a:prstGeom prst="line">
            <a:avLst/>
          </a:prstGeom>
          <a:ln w="25400">
            <a:solidFill>
              <a:srgbClr val="42505D"/>
            </a:solidFill>
            <a:miter lim="400000"/>
            <a:headEnd type="oval"/>
          </a:ln>
        </p:spPr>
        <p:txBody>
          <a:bodyPr lIns="0" tIns="0" rIns="0" bIns="0" anchor="ctr"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67FCFD-EB3C-45F4-AE9B-EF20C31657A1}"/>
              </a:ext>
            </a:extLst>
          </p:cNvPr>
          <p:cNvSpPr txBox="1"/>
          <p:nvPr/>
        </p:nvSpPr>
        <p:spPr>
          <a:xfrm flipH="1">
            <a:off x="8356699" y="749393"/>
            <a:ext cx="3904904" cy="29751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ctr" defTabSz="412750" rtl="0" eaLnBrk="1" fontAlgn="auto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 PlanNet Marketing Training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Gill Sans"/>
            </a:endParaRPr>
          </a:p>
        </p:txBody>
      </p:sp>
      <p:sp>
        <p:nvSpPr>
          <p:cNvPr id="9" name="Double Brace 8">
            <a:extLst>
              <a:ext uri="{FF2B5EF4-FFF2-40B4-BE49-F238E27FC236}">
                <a16:creationId xmlns:a16="http://schemas.microsoft.com/office/drawing/2014/main" id="{9DE5E293-8BE6-4AC5-9E62-020CA00E5E61}"/>
              </a:ext>
            </a:extLst>
          </p:cNvPr>
          <p:cNvSpPr/>
          <p:nvPr/>
        </p:nvSpPr>
        <p:spPr>
          <a:xfrm>
            <a:off x="8104909" y="1931195"/>
            <a:ext cx="3532511" cy="610542"/>
          </a:xfrm>
          <a:prstGeom prst="bracePair">
            <a:avLst/>
          </a:prstGeom>
          <a:ln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45720" tIns="22860" rIns="45720" bIns="22860" numCol="1" spcCol="38100" rtlCol="0" anchor="t">
            <a:noAutofit/>
          </a:bodyPr>
          <a:lstStyle/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1882C7-B9C1-4485-8B20-6F8CDF02A131}"/>
              </a:ext>
            </a:extLst>
          </p:cNvPr>
          <p:cNvSpPr txBox="1"/>
          <p:nvPr/>
        </p:nvSpPr>
        <p:spPr>
          <a:xfrm>
            <a:off x="8214014" y="2031150"/>
            <a:ext cx="3314302" cy="3898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ctr" defTabSz="412750" rtl="0" eaLnBrk="1" fontAlgn="auto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  <a:sym typeface="Gill Sans"/>
              </a:rPr>
              <a:t>Skill #4: Follow Up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person, table, person&#10;&#10;Description automatically generated">
            <a:extLst>
              <a:ext uri="{FF2B5EF4-FFF2-40B4-BE49-F238E27FC236}">
                <a16:creationId xmlns:a16="http://schemas.microsoft.com/office/drawing/2014/main" id="{FA460BA0-3CBA-4090-924D-49AB4F28E9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17355" cy="7334077"/>
          </a:xfrm>
          <a:prstGeom prst="rect">
            <a:avLst/>
          </a:prstGeom>
        </p:spPr>
      </p:pic>
      <p:sp>
        <p:nvSpPr>
          <p:cNvPr id="2" name="Shape 237">
            <a:extLst>
              <a:ext uri="{FF2B5EF4-FFF2-40B4-BE49-F238E27FC236}">
                <a16:creationId xmlns:a16="http://schemas.microsoft.com/office/drawing/2014/main" id="{AE3DA102-D8B0-4DFF-A55D-DDB8C0EFF392}"/>
              </a:ext>
            </a:extLst>
          </p:cNvPr>
          <p:cNvSpPr/>
          <p:nvPr/>
        </p:nvSpPr>
        <p:spPr>
          <a:xfrm>
            <a:off x="277003" y="4282751"/>
            <a:ext cx="4966801" cy="2108719"/>
          </a:xfrm>
          <a:prstGeom prst="roundRect">
            <a:avLst>
              <a:gd name="adj" fmla="val 1152"/>
            </a:avLst>
          </a:prstGeom>
          <a:solidFill>
            <a:schemeClr val="accent1">
              <a:alpha val="68000"/>
            </a:schemeClr>
          </a:solidFill>
          <a:ln w="254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l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28F303-4B4B-49BA-B53E-CD214575B36E}"/>
              </a:ext>
            </a:extLst>
          </p:cNvPr>
          <p:cNvSpPr txBox="1"/>
          <p:nvPr/>
        </p:nvSpPr>
        <p:spPr>
          <a:xfrm>
            <a:off x="637711" y="4502311"/>
            <a:ext cx="4441849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Once a week for a month</a:t>
            </a:r>
          </a:p>
          <a:p>
            <a:pPr marL="285750" marR="0" lvl="0" indent="-28575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Once a month for a year</a:t>
            </a:r>
          </a:p>
          <a:p>
            <a:pPr marL="285750" marR="0" lvl="0" indent="-28575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Twice annually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CD2E44-888D-4467-B200-C8BFFCB615E3}"/>
              </a:ext>
            </a:extLst>
          </p:cNvPr>
          <p:cNvSpPr txBox="1"/>
          <p:nvPr/>
        </p:nvSpPr>
        <p:spPr>
          <a:xfrm>
            <a:off x="3191549" y="97199"/>
            <a:ext cx="671804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FOLLOW UP FREQUENCY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312754-FD52-43A4-9294-E967184E116C}"/>
              </a:ext>
            </a:extLst>
          </p:cNvPr>
          <p:cNvSpPr txBox="1"/>
          <p:nvPr/>
        </p:nvSpPr>
        <p:spPr>
          <a:xfrm>
            <a:off x="5707225" y="1864604"/>
            <a:ext cx="6410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How long do you follow up?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8E5A39-D650-480D-B747-60A01F422CF6}"/>
              </a:ext>
            </a:extLst>
          </p:cNvPr>
          <p:cNvSpPr txBox="1"/>
          <p:nvPr/>
        </p:nvSpPr>
        <p:spPr>
          <a:xfrm>
            <a:off x="5919976" y="2130128"/>
            <a:ext cx="6410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Trebuchet MS" panose="020B0603020202020204"/>
              </a:rPr>
              <a:t>You c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ontinue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to follow up</a:t>
            </a:r>
            <a:r>
              <a:rPr lang="en-US" sz="2000" dirty="0">
                <a:solidFill>
                  <a:prstClr val="black"/>
                </a:solidFill>
                <a:latin typeface="Trebuchet MS" panose="020B0603020202020204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until they sign up!</a:t>
            </a:r>
          </a:p>
        </p:txBody>
      </p:sp>
    </p:spTree>
    <p:extLst>
      <p:ext uri="{BB962C8B-B14F-4D97-AF65-F5344CB8AC3E}">
        <p14:creationId xmlns:p14="http://schemas.microsoft.com/office/powerpoint/2010/main" val="414741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B0A97C-220C-4744-A96F-F9D837DE809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05444" y="394494"/>
            <a:ext cx="386556" cy="334963"/>
          </a:xfrm>
          <a:prstGeom prst="rect">
            <a:avLst/>
          </a:prstGeom>
        </p:spPr>
        <p:txBody>
          <a:bodyPr/>
          <a:lstStyle/>
          <a:p>
            <a:pPr marL="142875" marR="0" lvl="0" indent="-142875" algn="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fld id="{180360BF-F590-44C3-913D-DB7AFB9E57F8}" type="slidenum"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142875" marR="0" lvl="0" indent="-142875" algn="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t>11</a:t>
            </a:fld>
            <a:endParaRPr kumimoji="0" lang="en-US" sz="900" b="0" i="1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DCB9C41-4C54-41C3-844C-1D6C2A04A460}"/>
              </a:ext>
            </a:extLst>
          </p:cNvPr>
          <p:cNvGrpSpPr/>
          <p:nvPr/>
        </p:nvGrpSpPr>
        <p:grpSpPr>
          <a:xfrm>
            <a:off x="0" y="-501708"/>
            <a:ext cx="12192000" cy="7441539"/>
            <a:chOff x="0" y="-1003416"/>
            <a:chExt cx="24384000" cy="14883077"/>
          </a:xfrm>
        </p:grpSpPr>
        <p:pic>
          <p:nvPicPr>
            <p:cNvPr id="6" name="Picture 5" descr="A picture containing person, large, brown, dog&#10;&#10;Description automatically generated">
              <a:extLst>
                <a:ext uri="{FF2B5EF4-FFF2-40B4-BE49-F238E27FC236}">
                  <a16:creationId xmlns:a16="http://schemas.microsoft.com/office/drawing/2014/main" id="{18CDF600-633B-487A-9D59-3B390F3A62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48"/>
            <a:stretch/>
          </p:blipFill>
          <p:spPr>
            <a:xfrm>
              <a:off x="13268131" y="-839755"/>
              <a:ext cx="11115869" cy="14719416"/>
            </a:xfrm>
            <a:prstGeom prst="rect">
              <a:avLst/>
            </a:prstGeom>
          </p:spPr>
        </p:pic>
        <p:pic>
          <p:nvPicPr>
            <p:cNvPr id="8" name="Picture 7" descr="A picture containing person, large, brown, dog&#10;&#10;Description automatically generated">
              <a:extLst>
                <a:ext uri="{FF2B5EF4-FFF2-40B4-BE49-F238E27FC236}">
                  <a16:creationId xmlns:a16="http://schemas.microsoft.com/office/drawing/2014/main" id="{5C8A0DC1-A9E8-44D7-AFD7-B35901403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003416"/>
              <a:ext cx="22076229" cy="14719416"/>
            </a:xfrm>
            <a:prstGeom prst="rect">
              <a:avLst/>
            </a:prstGeom>
          </p:spPr>
        </p:pic>
      </p:grpSp>
      <p:sp>
        <p:nvSpPr>
          <p:cNvPr id="10" name="Shape 29">
            <a:extLst>
              <a:ext uri="{FF2B5EF4-FFF2-40B4-BE49-F238E27FC236}">
                <a16:creationId xmlns:a16="http://schemas.microsoft.com/office/drawing/2014/main" id="{BA777451-AE67-40F7-BA47-35B1D864D8E3}"/>
              </a:ext>
            </a:extLst>
          </p:cNvPr>
          <p:cNvSpPr/>
          <p:nvPr/>
        </p:nvSpPr>
        <p:spPr>
          <a:xfrm>
            <a:off x="4295783" y="400861"/>
            <a:ext cx="11434498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p159="http://schemas.microsoft.com/office/powerpoint/2015/09/main"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2700">
                <a:solidFill>
                  <a:srgbClr val="748A9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ato" panose="020F0502020204030203" pitchFamily="34" charset="0"/>
                <a:ea typeface="Open Sans"/>
                <a:cs typeface="Open Sans"/>
                <a:sym typeface="Open Sans"/>
              </a:rPr>
              <a:t>Exposure “Tipping Point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Open Sans"/>
                <a:cs typeface="Open Sans"/>
                <a:sym typeface="Open Sans"/>
              </a:rPr>
              <a:t>”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Segoe UI" pitchFamily="34" charset="0"/>
              <a:cs typeface="Segoe UI" panose="020B0502040204020203" pitchFamily="34" charset="0"/>
              <a:sym typeface="linecons"/>
            </a:endParaRPr>
          </a:p>
        </p:txBody>
      </p:sp>
      <p:sp>
        <p:nvSpPr>
          <p:cNvPr id="30" name="Shape 254">
            <a:extLst>
              <a:ext uri="{FF2B5EF4-FFF2-40B4-BE49-F238E27FC236}">
                <a16:creationId xmlns:a16="http://schemas.microsoft.com/office/drawing/2014/main" id="{275D6AD2-A05C-4419-9368-92EEFB8C1DCB}"/>
              </a:ext>
            </a:extLst>
          </p:cNvPr>
          <p:cNvSpPr/>
          <p:nvPr/>
        </p:nvSpPr>
        <p:spPr>
          <a:xfrm>
            <a:off x="4781576" y="4219242"/>
            <a:ext cx="158345" cy="327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lnSpc>
                <a:spcPct val="170000"/>
              </a:lnSpc>
              <a:defRPr sz="2400" spc="1128">
                <a:solidFill>
                  <a:srgbClr val="FFFFFF"/>
                </a:solidFill>
                <a:latin typeface="FontAwesome"/>
                <a:ea typeface="FontAwesome"/>
                <a:cs typeface="FontAwesome"/>
                <a:sym typeface="FontAwesome"/>
              </a:defRPr>
            </a:lvl1pPr>
          </a:lstStyle>
          <a:p>
            <a:pPr marL="171450" marR="0" lvl="0" indent="-171450" algn="l" defTabSz="2286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spc="0">
                <a:solidFill>
                  <a:srgbClr val="000000"/>
                </a:solidFill>
              </a:defRPr>
            </a:pPr>
            <a:r>
              <a:rPr kumimoji="0" lang="en-US" sz="1200" b="0" i="1" u="none" strike="noStrike" kern="1200" cap="none" spc="56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ontAwesome"/>
                <a:sym typeface="FontAwesome"/>
              </a:rPr>
              <a:t>3</a:t>
            </a:r>
            <a:endParaRPr kumimoji="0" sz="1200" b="0" i="1" u="none" strike="noStrike" kern="1200" cap="none" spc="564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ontAwesome"/>
              <a:sym typeface="FontAwesome"/>
            </a:endParaRPr>
          </a:p>
        </p:txBody>
      </p:sp>
      <p:sp>
        <p:nvSpPr>
          <p:cNvPr id="36" name="Shape 257">
            <a:extLst>
              <a:ext uri="{FF2B5EF4-FFF2-40B4-BE49-F238E27FC236}">
                <a16:creationId xmlns:a16="http://schemas.microsoft.com/office/drawing/2014/main" id="{7298B174-205E-4A3B-98CD-AF5A667BCEE4}"/>
              </a:ext>
            </a:extLst>
          </p:cNvPr>
          <p:cNvSpPr/>
          <p:nvPr/>
        </p:nvSpPr>
        <p:spPr>
          <a:xfrm>
            <a:off x="8425623" y="3297630"/>
            <a:ext cx="158345" cy="327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lnSpc>
                <a:spcPct val="170000"/>
              </a:lnSpc>
              <a:defRPr sz="2400" spc="1128">
                <a:solidFill>
                  <a:srgbClr val="FFFFFF"/>
                </a:solidFill>
                <a:latin typeface="FontAwesome"/>
                <a:ea typeface="FontAwesome"/>
                <a:cs typeface="FontAwesome"/>
                <a:sym typeface="FontAwesome"/>
              </a:defRPr>
            </a:lvl1pPr>
          </a:lstStyle>
          <a:p>
            <a:pPr marL="171450" marR="0" lvl="0" indent="-171450" algn="l" defTabSz="2286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spc="0">
                <a:solidFill>
                  <a:srgbClr val="000000"/>
                </a:solidFill>
              </a:defRPr>
            </a:pPr>
            <a:endParaRPr kumimoji="0" sz="1200" b="0" i="1" u="none" strike="noStrike" kern="1200" cap="none" spc="564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ontAwesome"/>
              <a:sym typeface="FontAwesome"/>
            </a:endParaRPr>
          </a:p>
        </p:txBody>
      </p:sp>
      <p:sp>
        <p:nvSpPr>
          <p:cNvPr id="50" name="Shape 257">
            <a:extLst>
              <a:ext uri="{FF2B5EF4-FFF2-40B4-BE49-F238E27FC236}">
                <a16:creationId xmlns:a16="http://schemas.microsoft.com/office/drawing/2014/main" id="{188A1549-E6F1-4DC7-8EE1-3DDF7E87CBEA}"/>
              </a:ext>
            </a:extLst>
          </p:cNvPr>
          <p:cNvSpPr/>
          <p:nvPr/>
        </p:nvSpPr>
        <p:spPr>
          <a:xfrm>
            <a:off x="8425623" y="4235410"/>
            <a:ext cx="158345" cy="327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lnSpc>
                <a:spcPct val="170000"/>
              </a:lnSpc>
              <a:defRPr sz="2400" spc="1128">
                <a:solidFill>
                  <a:srgbClr val="FFFFFF"/>
                </a:solidFill>
                <a:latin typeface="FontAwesome"/>
                <a:ea typeface="FontAwesome"/>
                <a:cs typeface="FontAwesome"/>
                <a:sym typeface="FontAwesome"/>
              </a:defRPr>
            </a:lvl1pPr>
          </a:lstStyle>
          <a:p>
            <a:pPr marL="171450" marR="0" lvl="0" indent="-171450" algn="l" defTabSz="2286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spc="0">
                <a:solidFill>
                  <a:srgbClr val="000000"/>
                </a:solidFill>
              </a:defRPr>
            </a:pPr>
            <a:endParaRPr kumimoji="0" sz="1200" b="0" i="1" u="none" strike="noStrike" kern="1200" cap="none" spc="564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ontAwesome"/>
              <a:sym typeface="FontAwesome"/>
            </a:endParaRPr>
          </a:p>
        </p:txBody>
      </p:sp>
      <p:sp>
        <p:nvSpPr>
          <p:cNvPr id="66" name="Shape 261">
            <a:extLst>
              <a:ext uri="{FF2B5EF4-FFF2-40B4-BE49-F238E27FC236}">
                <a16:creationId xmlns:a16="http://schemas.microsoft.com/office/drawing/2014/main" id="{CAB5A51A-E2FE-49B6-BDDD-45B34938EC18}"/>
              </a:ext>
            </a:extLst>
          </p:cNvPr>
          <p:cNvSpPr/>
          <p:nvPr/>
        </p:nvSpPr>
        <p:spPr>
          <a:xfrm>
            <a:off x="4939921" y="3667674"/>
            <a:ext cx="7026397" cy="1790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3200">
                <a:solidFill>
                  <a:srgbClr val="42505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  <a:sym typeface="Open Sans Light"/>
              </a:rPr>
              <a:t>MULTIPLE EXPOSURES WILL LEAD TO CLOSURES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5FD4C25-0025-4E4F-817B-C576C5065BE0}"/>
              </a:ext>
            </a:extLst>
          </p:cNvPr>
          <p:cNvSpPr txBox="1"/>
          <p:nvPr/>
        </p:nvSpPr>
        <p:spPr>
          <a:xfrm>
            <a:off x="5702327" y="1111115"/>
            <a:ext cx="5963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People believe the purpose of the exposure is to get them signed up.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The purpose of the exposure is to set the next exposure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  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FCCF13A-492C-47A3-A092-EFEFA8D2A8D9}"/>
              </a:ext>
            </a:extLst>
          </p:cNvPr>
          <p:cNvSpPr txBox="1"/>
          <p:nvPr/>
        </p:nvSpPr>
        <p:spPr>
          <a:xfrm>
            <a:off x="5753190" y="2136025"/>
            <a:ext cx="6337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It takes time and multiple exposures to build trust and confidence in your program.  With each exposure, you are adding more weight to the scale until you </a:t>
            </a: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TIP the scale over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and they are ready to take advantage of your opportunity.</a:t>
            </a:r>
          </a:p>
        </p:txBody>
      </p:sp>
      <p:sp>
        <p:nvSpPr>
          <p:cNvPr id="2" name="Shape 261">
            <a:extLst>
              <a:ext uri="{FF2B5EF4-FFF2-40B4-BE49-F238E27FC236}">
                <a16:creationId xmlns:a16="http://schemas.microsoft.com/office/drawing/2014/main" id="{B5A73492-4C36-474F-A33A-D904E5717C3D}"/>
              </a:ext>
            </a:extLst>
          </p:cNvPr>
          <p:cNvSpPr/>
          <p:nvPr/>
        </p:nvSpPr>
        <p:spPr>
          <a:xfrm>
            <a:off x="5797284" y="4227621"/>
            <a:ext cx="5289230" cy="1590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3200">
                <a:solidFill>
                  <a:srgbClr val="42505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marL="228600" marR="0" lvl="0" indent="-22860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  <a:sym typeface="Open Sans Light"/>
              </a:rPr>
              <a:t>Pique Prospects interest</a:t>
            </a:r>
          </a:p>
          <a:p>
            <a:pPr marL="142875" marR="0" lvl="0" indent="-142875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142875" marR="0" lvl="0" indent="-142875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9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228600" marR="0" lvl="0" indent="-22860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142875" marR="0" lvl="0" indent="-142875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228600" marR="0" lvl="0" indent="-22860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142875" marR="0" lvl="0" indent="-142875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228600" marR="0" lvl="0" indent="-22860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" name="Shape 261">
            <a:extLst>
              <a:ext uri="{FF2B5EF4-FFF2-40B4-BE49-F238E27FC236}">
                <a16:creationId xmlns:a16="http://schemas.microsoft.com/office/drawing/2014/main" id="{E2B4FF1B-C0C9-4DC3-B7B0-88E5F3A4AA91}"/>
              </a:ext>
            </a:extLst>
          </p:cNvPr>
          <p:cNvSpPr/>
          <p:nvPr/>
        </p:nvSpPr>
        <p:spPr>
          <a:xfrm>
            <a:off x="5781008" y="4521656"/>
            <a:ext cx="5289230" cy="1590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3200">
                <a:solidFill>
                  <a:srgbClr val="42505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marL="228600" marR="0" lvl="0" indent="-22860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  <a:sym typeface="Open Sans Light"/>
              </a:rPr>
              <a:t>Shoot them through mobile app </a:t>
            </a:r>
          </a:p>
          <a:p>
            <a:pPr marL="142875" marR="0" lvl="0" indent="-142875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142875" marR="0" lvl="0" indent="-142875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9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228600" marR="0" lvl="0" indent="-22860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142875" marR="0" lvl="0" indent="-142875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228600" marR="0" lvl="0" indent="-22860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142875" marR="0" lvl="0" indent="-142875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228600" marR="0" lvl="0" indent="-22860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5" name="Shape 261">
            <a:extLst>
              <a:ext uri="{FF2B5EF4-FFF2-40B4-BE49-F238E27FC236}">
                <a16:creationId xmlns:a16="http://schemas.microsoft.com/office/drawing/2014/main" id="{BC1DAC2A-D7D4-4294-A00E-5AC493D1D40D}"/>
              </a:ext>
            </a:extLst>
          </p:cNvPr>
          <p:cNvSpPr/>
          <p:nvPr/>
        </p:nvSpPr>
        <p:spPr>
          <a:xfrm>
            <a:off x="5761648" y="4835959"/>
            <a:ext cx="5289230" cy="1590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3200">
                <a:solidFill>
                  <a:srgbClr val="42505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marL="228600" marR="0" lvl="0" indent="-22860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  <a:sym typeface="Open Sans Light"/>
              </a:rPr>
              <a:t>Follow up – check their temperature</a:t>
            </a:r>
          </a:p>
          <a:p>
            <a:pPr marL="142875" marR="0" lvl="0" indent="-142875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142875" marR="0" lvl="0" indent="-142875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9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228600" marR="0" lvl="0" indent="-22860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142875" marR="0" lvl="0" indent="-142875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228600" marR="0" lvl="0" indent="-22860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142875" marR="0" lvl="0" indent="-142875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228600" marR="0" lvl="0" indent="-22860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7" name="Shape 261">
            <a:extLst>
              <a:ext uri="{FF2B5EF4-FFF2-40B4-BE49-F238E27FC236}">
                <a16:creationId xmlns:a16="http://schemas.microsoft.com/office/drawing/2014/main" id="{EBB8DA5F-46EF-4088-AE3C-F65B2EFED42D}"/>
              </a:ext>
            </a:extLst>
          </p:cNvPr>
          <p:cNvSpPr/>
          <p:nvPr/>
        </p:nvSpPr>
        <p:spPr>
          <a:xfrm>
            <a:off x="5753190" y="5150303"/>
            <a:ext cx="5289230" cy="1590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3200">
                <a:solidFill>
                  <a:srgbClr val="42505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marL="228600" marR="0" lvl="0" indent="-22860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  <a:sym typeface="Open Sans Light"/>
              </a:rPr>
              <a:t>Invite them to zoom presentation</a:t>
            </a:r>
          </a:p>
          <a:p>
            <a:pPr marL="142875" marR="0" lvl="0" indent="-142875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142875" marR="0" lvl="0" indent="-142875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9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228600" marR="0" lvl="0" indent="-22860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142875" marR="0" lvl="0" indent="-142875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228600" marR="0" lvl="0" indent="-22860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142875" marR="0" lvl="0" indent="-142875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228600" marR="0" lvl="0" indent="-22860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1" name="Shape 261">
            <a:extLst>
              <a:ext uri="{FF2B5EF4-FFF2-40B4-BE49-F238E27FC236}">
                <a16:creationId xmlns:a16="http://schemas.microsoft.com/office/drawing/2014/main" id="{B54B2419-3ED5-42A9-B025-77A2F9A03AF6}"/>
              </a:ext>
            </a:extLst>
          </p:cNvPr>
          <p:cNvSpPr/>
          <p:nvPr/>
        </p:nvSpPr>
        <p:spPr>
          <a:xfrm>
            <a:off x="5740427" y="5492608"/>
            <a:ext cx="5289230" cy="1590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3200">
                <a:solidFill>
                  <a:srgbClr val="42505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marL="228600" marR="0" lvl="0" indent="-22860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  <a:sym typeface="Open Sans Light"/>
              </a:rPr>
              <a:t>Three way phone call with upline</a:t>
            </a:r>
          </a:p>
          <a:p>
            <a:pPr marL="142875" marR="0" lvl="0" indent="-142875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142875" marR="0" lvl="0" indent="-142875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9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228600" marR="0" lvl="0" indent="-22860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142875" marR="0" lvl="0" indent="-142875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228600" marR="0" lvl="0" indent="-22860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142875" marR="0" lvl="0" indent="-142875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228600" marR="0" lvl="0" indent="-22860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3" name="Shape 261">
            <a:extLst>
              <a:ext uri="{FF2B5EF4-FFF2-40B4-BE49-F238E27FC236}">
                <a16:creationId xmlns:a16="http://schemas.microsoft.com/office/drawing/2014/main" id="{F7BBDEA0-447D-4679-9BC1-B5020A8F8AEF}"/>
              </a:ext>
            </a:extLst>
          </p:cNvPr>
          <p:cNvSpPr/>
          <p:nvPr/>
        </p:nvSpPr>
        <p:spPr>
          <a:xfrm>
            <a:off x="5776703" y="5825375"/>
            <a:ext cx="5289230" cy="1590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3200">
                <a:solidFill>
                  <a:srgbClr val="42505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marL="228600" marR="0" lvl="0" indent="-22860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  <a:sym typeface="Open Sans Light"/>
              </a:rPr>
              <a:t>IMV – State of the PlanNet – Team Call</a:t>
            </a:r>
          </a:p>
          <a:p>
            <a:pPr marL="142875" marR="0" lvl="0" indent="-142875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142875" marR="0" lvl="0" indent="-142875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9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228600" marR="0" lvl="0" indent="-22860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142875" marR="0" lvl="0" indent="-142875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228600" marR="0" lvl="0" indent="-22860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142875" marR="0" lvl="0" indent="-142875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228600" marR="0" lvl="0" indent="-22860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4" name="Shape 261">
            <a:extLst>
              <a:ext uri="{FF2B5EF4-FFF2-40B4-BE49-F238E27FC236}">
                <a16:creationId xmlns:a16="http://schemas.microsoft.com/office/drawing/2014/main" id="{A717A5BB-B1E8-48F0-A039-F5B95FCCF3B2}"/>
              </a:ext>
            </a:extLst>
          </p:cNvPr>
          <p:cNvSpPr/>
          <p:nvPr/>
        </p:nvSpPr>
        <p:spPr>
          <a:xfrm>
            <a:off x="5772397" y="6132143"/>
            <a:ext cx="5289230" cy="1590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3200">
                <a:solidFill>
                  <a:srgbClr val="42505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marL="228600" marR="0" lvl="0" indent="-22860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  <a:sym typeface="Open Sans Light"/>
              </a:rPr>
              <a:t>Validation Call – Third Party Validation – Articles, videos</a:t>
            </a:r>
          </a:p>
          <a:p>
            <a:pPr marL="142875" marR="0" lvl="0" indent="-142875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142875" marR="0" lvl="0" indent="-142875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9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228600" marR="0" lvl="0" indent="-22860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142875" marR="0" lvl="0" indent="-142875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228600" marR="0" lvl="0" indent="-22860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142875" marR="0" lvl="0" indent="-142875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228600" marR="0" lvl="0" indent="-22860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6" name="Shape 261">
            <a:extLst>
              <a:ext uri="{FF2B5EF4-FFF2-40B4-BE49-F238E27FC236}">
                <a16:creationId xmlns:a16="http://schemas.microsoft.com/office/drawing/2014/main" id="{5B4B3C76-C803-40EF-8BB1-21A030C39402}"/>
              </a:ext>
            </a:extLst>
          </p:cNvPr>
          <p:cNvSpPr/>
          <p:nvPr/>
        </p:nvSpPr>
        <p:spPr>
          <a:xfrm>
            <a:off x="5781008" y="6453897"/>
            <a:ext cx="5289230" cy="1590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3200">
                <a:solidFill>
                  <a:srgbClr val="42505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marL="228600" marR="0" lvl="0" indent="-22860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  <a:sym typeface="Open Sans Light"/>
              </a:rPr>
              <a:t>Travel Party</a:t>
            </a:r>
          </a:p>
          <a:p>
            <a:pPr marL="142875" marR="0" lvl="0" indent="-142875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142875" marR="0" lvl="0" indent="-142875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9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228600" marR="0" lvl="0" indent="-22860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142875" marR="0" lvl="0" indent="-142875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228600" marR="0" lvl="0" indent="-22860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142875" marR="0" lvl="0" indent="-142875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228600" marR="0" lvl="0" indent="-22860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30194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9">
            <a:extLst>
              <a:ext uri="{FF2B5EF4-FFF2-40B4-BE49-F238E27FC236}">
                <a16:creationId xmlns:a16="http://schemas.microsoft.com/office/drawing/2014/main" id="{547A1ACD-10A1-4AB8-9020-9FE5F651E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68380" y="3901693"/>
            <a:ext cx="2869865" cy="1171374"/>
          </a:xfrm>
          <a:prstGeom prst="rect">
            <a:avLst/>
          </a:prstGeom>
          <a:solidFill>
            <a:srgbClr val="7A7A7A"/>
          </a:solidFill>
        </p:spPr>
      </p:pic>
      <p:pic>
        <p:nvPicPr>
          <p:cNvPr id="20" name="Picture 19" descr="A picture containing person, person, holding, food&#10;&#10;Description automatically generated">
            <a:extLst>
              <a:ext uri="{FF2B5EF4-FFF2-40B4-BE49-F238E27FC236}">
                <a16:creationId xmlns:a16="http://schemas.microsoft.com/office/drawing/2014/main" id="{A295868B-5640-4F4D-817D-58DE3C70B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380" y="4865031"/>
            <a:ext cx="2869866" cy="1171374"/>
          </a:xfrm>
          <a:prstGeom prst="rect">
            <a:avLst/>
          </a:prstGeom>
        </p:spPr>
      </p:pic>
      <p:pic>
        <p:nvPicPr>
          <p:cNvPr id="10" name="Picture Placeholder 9" descr="A hand holding a cellphone&#10;&#10;Description automatically generated">
            <a:extLst>
              <a:ext uri="{FF2B5EF4-FFF2-40B4-BE49-F238E27FC236}">
                <a16:creationId xmlns:a16="http://schemas.microsoft.com/office/drawing/2014/main" id="{EC784104-56D2-4BED-AA5E-BCF60A23933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3" r="18563"/>
          <a:stretch>
            <a:fillRect/>
          </a:stretch>
        </p:blipFill>
        <p:spPr/>
      </p:pic>
      <p:pic>
        <p:nvPicPr>
          <p:cNvPr id="12" name="Picture Placeholder 11" descr="A desktop computer sitting on a table&#10;&#10;Description automatically generated">
            <a:extLst>
              <a:ext uri="{FF2B5EF4-FFF2-40B4-BE49-F238E27FC236}">
                <a16:creationId xmlns:a16="http://schemas.microsoft.com/office/drawing/2014/main" id="{01F24419-5A94-4FB2-BFEF-16B848D5849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5" r="14215"/>
          <a:stretch>
            <a:fillRect/>
          </a:stretch>
        </p:blipFill>
        <p:spPr>
          <a:xfrm>
            <a:off x="6088063" y="1683817"/>
            <a:ext cx="2787126" cy="2188096"/>
          </a:xfrm>
        </p:spPr>
      </p:pic>
      <p:pic>
        <p:nvPicPr>
          <p:cNvPr id="16" name="Picture Placeholder 15" descr="A person sitting at a table&#10;&#10;Description automatically generated">
            <a:extLst>
              <a:ext uri="{FF2B5EF4-FFF2-40B4-BE49-F238E27FC236}">
                <a16:creationId xmlns:a16="http://schemas.microsoft.com/office/drawing/2014/main" id="{88CF5381-125A-4265-BBFF-BF387F766A8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2" r="7462"/>
          <a:stretch>
            <a:fillRect/>
          </a:stretch>
        </p:blipFill>
        <p:spPr>
          <a:xfrm>
            <a:off x="8908957" y="1859757"/>
            <a:ext cx="2567781" cy="2012156"/>
          </a:xfrm>
        </p:spPr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4FA6BF95-8A9F-4283-BF35-C699C32CCE5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7831" y="4011079"/>
            <a:ext cx="2835609" cy="2025326"/>
          </a:xfr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247B1D6-66DD-4229-9101-107079F69C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75542" y="177113"/>
            <a:ext cx="198772" cy="207749"/>
          </a:xfrm>
        </p:spPr>
        <p:txBody>
          <a:bodyPr/>
          <a:lstStyle/>
          <a:p>
            <a:pPr marL="0" marR="0" lvl="0" indent="0" algn="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0360BF-F590-44C3-913D-DB7AFB9E57F8}" type="slidenum"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 charset="0"/>
                <a:ea typeface="ＭＳ Ｐゴシック" charset="0"/>
                <a:cs typeface="Open Sans Bold" charset="0"/>
              </a:rPr>
              <a:pPr marL="0" marR="0" lvl="0" indent="0" algn="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 charset="0"/>
              <a:ea typeface="ＭＳ Ｐゴシック" charset="0"/>
              <a:cs typeface="Open Sans Bold" charset="0"/>
            </a:endParaRPr>
          </a:p>
        </p:txBody>
      </p:sp>
      <p:sp>
        <p:nvSpPr>
          <p:cNvPr id="19" name="Shape 29">
            <a:extLst>
              <a:ext uri="{FF2B5EF4-FFF2-40B4-BE49-F238E27FC236}">
                <a16:creationId xmlns:a16="http://schemas.microsoft.com/office/drawing/2014/main" id="{54715969-DA1A-43E9-AEA4-958C96D9EA89}"/>
              </a:ext>
            </a:extLst>
          </p:cNvPr>
          <p:cNvSpPr/>
          <p:nvPr/>
        </p:nvSpPr>
        <p:spPr>
          <a:xfrm>
            <a:off x="836472" y="634033"/>
            <a:ext cx="10742079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p159="http://schemas.microsoft.com/office/powerpoint/2015/09/main"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2700">
                <a:solidFill>
                  <a:srgbClr val="748A9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Lato" panose="020F0502020204030203" pitchFamily="34" charset="0"/>
                <a:ea typeface="Open Sans"/>
                <a:cs typeface="Open Sans"/>
                <a:sym typeface="Open Sans"/>
              </a:rPr>
              <a:t>EXAMPLES OF TOOLS &amp; EXPOSURES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Lato" panose="020F0502020204030203" pitchFamily="34" charset="0"/>
              <a:ea typeface="Segoe UI" panose="020B0502040204020203" pitchFamily="34" charset="0"/>
              <a:cs typeface="Segoe UI" panose="020B0502040204020203" pitchFamily="34" charset="0"/>
              <a:sym typeface="linecon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D48FF5B-CA23-447A-B51A-EB12A5E9B2D2}"/>
              </a:ext>
            </a:extLst>
          </p:cNvPr>
          <p:cNvSpPr/>
          <p:nvPr/>
        </p:nvSpPr>
        <p:spPr>
          <a:xfrm>
            <a:off x="801211" y="5481867"/>
            <a:ext cx="537365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CC00"/>
                </a:highlight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linecons"/>
              </a:rPr>
              <a:t>VIDEO FROM PLANNET APP 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00CC00"/>
              </a:highlight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17D6AB9-B22C-4FEB-AEB5-2A96962BB687}"/>
              </a:ext>
            </a:extLst>
          </p:cNvPr>
          <p:cNvSpPr/>
          <p:nvPr/>
        </p:nvSpPr>
        <p:spPr>
          <a:xfrm>
            <a:off x="5995297" y="5436604"/>
            <a:ext cx="28477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CC00"/>
                </a:highlight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linecons"/>
              </a:rPr>
              <a:t>STATE OF THE PLANNET ZOOM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CC00"/>
              </a:highlight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CB6C27D-72C6-4C82-ACC5-580B4F2D64A9}"/>
              </a:ext>
            </a:extLst>
          </p:cNvPr>
          <p:cNvSpPr/>
          <p:nvPr/>
        </p:nvSpPr>
        <p:spPr>
          <a:xfrm>
            <a:off x="6132921" y="3440028"/>
            <a:ext cx="268374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CC00"/>
                </a:highlight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linecons"/>
              </a:rPr>
              <a:t>LIVE WEBINAR </a:t>
            </a: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00CC00"/>
              </a:highlight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D0B091F-E6D6-46FB-8BBE-359D0282626C}"/>
              </a:ext>
            </a:extLst>
          </p:cNvPr>
          <p:cNvSpPr/>
          <p:nvPr/>
        </p:nvSpPr>
        <p:spPr>
          <a:xfrm>
            <a:off x="8788799" y="3481914"/>
            <a:ext cx="27217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CC00"/>
                </a:highlight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linecons"/>
              </a:rPr>
              <a:t>1 ON 1 MEETING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00CC00"/>
              </a:highlight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38B9F9D-904A-4264-A044-0A3F668CE0DD}"/>
              </a:ext>
            </a:extLst>
          </p:cNvPr>
          <p:cNvSpPr/>
          <p:nvPr/>
        </p:nvSpPr>
        <p:spPr>
          <a:xfrm>
            <a:off x="8995974" y="5691707"/>
            <a:ext cx="258641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CC00"/>
                </a:highlight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linecons"/>
              </a:rPr>
              <a:t>PLANNET EVENTS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CC00"/>
              </a:highlight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14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22" grpId="0"/>
      <p:bldP spid="23" grpId="0"/>
      <p:bldP spid="24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erson holding a sign&#10;&#10;Description automatically generated">
            <a:extLst>
              <a:ext uri="{FF2B5EF4-FFF2-40B4-BE49-F238E27FC236}">
                <a16:creationId xmlns:a16="http://schemas.microsoft.com/office/drawing/2014/main" id="{674C953D-B630-4D8B-9A5D-EFEDD65422D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6" b="13186"/>
          <a:stretch>
            <a:fillRect/>
          </a:stretch>
        </p:blipFill>
        <p:spPr>
          <a:xfrm>
            <a:off x="8737306" y="867620"/>
            <a:ext cx="3311819" cy="3004293"/>
          </a:xfr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EC784104-56D2-4BED-AA5E-BCF60A23933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535" y="1859757"/>
            <a:ext cx="5069449" cy="4119563"/>
          </a:xfr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01F24419-5A94-4FB2-BFEF-16B848D5849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0300" y="835315"/>
            <a:ext cx="2432910" cy="3036598"/>
          </a:xfr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71D1CF20-73CD-4036-A5DD-877060196FF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8050" y="4010266"/>
            <a:ext cx="2563019" cy="1711351"/>
          </a:xfrm>
        </p:spPr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4FA6BF95-8A9F-4283-BF35-C699C32CCE5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85295" y="4010266"/>
            <a:ext cx="3015841" cy="1854742"/>
          </a:xfr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247B1D6-66DD-4229-9101-107079F69C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75542" y="177113"/>
            <a:ext cx="198772" cy="207749"/>
          </a:xfrm>
        </p:spPr>
        <p:txBody>
          <a:bodyPr/>
          <a:lstStyle/>
          <a:p>
            <a:pPr marL="0" marR="0" lvl="0" indent="0" algn="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0360BF-F590-44C3-913D-DB7AFB9E57F8}" type="slidenum"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 charset="0"/>
                <a:ea typeface="ＭＳ Ｐゴシック" charset="0"/>
                <a:cs typeface="Open Sans Bold" charset="0"/>
              </a:rPr>
              <a:pPr marL="0" marR="0" lvl="0" indent="0" algn="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 charset="0"/>
              <a:ea typeface="ＭＳ Ｐゴシック" charset="0"/>
              <a:cs typeface="Open Sans Bold" charset="0"/>
            </a:endParaRPr>
          </a:p>
        </p:txBody>
      </p:sp>
      <p:sp>
        <p:nvSpPr>
          <p:cNvPr id="19" name="Shape 29">
            <a:extLst>
              <a:ext uri="{FF2B5EF4-FFF2-40B4-BE49-F238E27FC236}">
                <a16:creationId xmlns:a16="http://schemas.microsoft.com/office/drawing/2014/main" id="{54715969-DA1A-43E9-AEA4-958C96D9EA89}"/>
              </a:ext>
            </a:extLst>
          </p:cNvPr>
          <p:cNvSpPr/>
          <p:nvPr/>
        </p:nvSpPr>
        <p:spPr>
          <a:xfrm>
            <a:off x="443372" y="320256"/>
            <a:ext cx="10742079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2700">
                <a:solidFill>
                  <a:srgbClr val="748A9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Lato" panose="020F0502020204030203" pitchFamily="34" charset="0"/>
                <a:ea typeface="Open Sans"/>
                <a:cs typeface="Open Sans"/>
                <a:sym typeface="Open Sans"/>
              </a:rPr>
              <a:t>EXAMPLES OF TOOLS AND EXPOSURES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Lato" panose="020F0502020204030203" pitchFamily="34" charset="0"/>
              <a:ea typeface="Segoe UI" panose="020B0502040204020203" pitchFamily="34" charset="0"/>
              <a:cs typeface="Segoe UI" panose="020B0502040204020203" pitchFamily="34" charset="0"/>
              <a:sym typeface="linecon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D48FF5B-CA23-447A-B51A-EB12A5E9B2D2}"/>
              </a:ext>
            </a:extLst>
          </p:cNvPr>
          <p:cNvSpPr/>
          <p:nvPr/>
        </p:nvSpPr>
        <p:spPr>
          <a:xfrm>
            <a:off x="801211" y="5481866"/>
            <a:ext cx="4938386" cy="383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CC00"/>
                </a:highlight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linecons"/>
              </a:rPr>
              <a:t>COMPANY INTERNATIONAL LOCKERROOM</a:t>
            </a: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CC00"/>
              </a:highlight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17D6AB9-B22C-4FEB-AEB5-2A96962BB687}"/>
              </a:ext>
            </a:extLst>
          </p:cNvPr>
          <p:cNvSpPr/>
          <p:nvPr/>
        </p:nvSpPr>
        <p:spPr>
          <a:xfrm>
            <a:off x="9255609" y="5581239"/>
            <a:ext cx="28477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CC00"/>
                </a:highlight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linecons"/>
              </a:rPr>
              <a:t>ON DEMAND CALL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CC00"/>
              </a:highlight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CB6C27D-72C6-4C82-ACC5-580B4F2D64A9}"/>
              </a:ext>
            </a:extLst>
          </p:cNvPr>
          <p:cNvSpPr/>
          <p:nvPr/>
        </p:nvSpPr>
        <p:spPr>
          <a:xfrm>
            <a:off x="6132921" y="3440028"/>
            <a:ext cx="257762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CC00"/>
                </a:highlight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linecons"/>
              </a:rPr>
              <a:t>SUPER SATURDAY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CC00"/>
              </a:highlight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D0B091F-E6D6-46FB-8BBE-359D0282626C}"/>
              </a:ext>
            </a:extLst>
          </p:cNvPr>
          <p:cNvSpPr/>
          <p:nvPr/>
        </p:nvSpPr>
        <p:spPr>
          <a:xfrm>
            <a:off x="8710743" y="3586149"/>
            <a:ext cx="34812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CC00"/>
                </a:highlight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linecons"/>
              </a:rPr>
              <a:t>PLANNET BASIC TRAINING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CC00"/>
              </a:highlight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38B9F9D-904A-4264-A044-0A3F668CE0DD}"/>
              </a:ext>
            </a:extLst>
          </p:cNvPr>
          <p:cNvSpPr/>
          <p:nvPr/>
        </p:nvSpPr>
        <p:spPr>
          <a:xfrm>
            <a:off x="5941822" y="5584400"/>
            <a:ext cx="31895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CC00"/>
                </a:highlight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linecons"/>
              </a:rPr>
              <a:t>NATIONALCONVENTION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CC00"/>
              </a:highlight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69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22" grpId="0"/>
      <p:bldP spid="23" grpId="0"/>
      <p:bldP spid="24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BB36A1-DBC9-4B54-A960-4B28062AB5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75542" y="177113"/>
            <a:ext cx="198772" cy="207749"/>
          </a:xfrm>
        </p:spPr>
        <p:txBody>
          <a:bodyPr/>
          <a:lstStyle/>
          <a:p>
            <a:pPr marL="0" marR="0" lvl="0" indent="0" algn="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0360BF-F590-44C3-913D-DB7AFB9E57F8}" type="slidenum"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 charset="0"/>
                <a:ea typeface="ＭＳ Ｐゴシック" charset="0"/>
                <a:cs typeface="Open Sans Bold" charset="0"/>
              </a:rPr>
              <a:pPr marL="0" marR="0" lvl="0" indent="0" algn="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 charset="0"/>
              <a:ea typeface="ＭＳ Ｐゴシック" charset="0"/>
              <a:cs typeface="Open Sans Bold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5B7DDD-C5C7-4302-9438-EC83255EA47A}"/>
              </a:ext>
            </a:extLst>
          </p:cNvPr>
          <p:cNvSpPr txBox="1"/>
          <p:nvPr/>
        </p:nvSpPr>
        <p:spPr>
          <a:xfrm flipH="1">
            <a:off x="409575" y="4323409"/>
            <a:ext cx="4717040" cy="10977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228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Segoe UI" panose="020B0502040204020203" pitchFamily="34" charset="0"/>
                <a:sym typeface="linecons"/>
              </a:rPr>
              <a:t>People are busy, schedule exposures close together to keep their interest </a:t>
            </a:r>
            <a:r>
              <a:rPr lang="en-US" sz="2200" dirty="0">
                <a:solidFill>
                  <a:prstClr val="black"/>
                </a:solidFill>
                <a:latin typeface="Trebuchet MS" panose="020B0603020202020204"/>
                <a:cs typeface="Segoe UI" panose="020B0502040204020203" pitchFamily="34" charset="0"/>
                <a:sym typeface="linecons"/>
              </a:rPr>
              <a:t>and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Segoe UI" panose="020B0502040204020203" pitchFamily="34" charset="0"/>
                <a:sym typeface="linecons"/>
              </a:rPr>
              <a:t> engaged in the pro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linecons"/>
              </a:rPr>
              <a:t>cess.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03CCCB-2E6E-451E-A33D-1F34F85687C9}"/>
              </a:ext>
            </a:extLst>
          </p:cNvPr>
          <p:cNvSpPr/>
          <p:nvPr/>
        </p:nvSpPr>
        <p:spPr>
          <a:xfrm>
            <a:off x="2282536" y="1428769"/>
            <a:ext cx="7626928" cy="359073"/>
          </a:xfrm>
          <a:prstGeom prst="rect">
            <a:avLst/>
          </a:prstGeom>
          <a:solidFill>
            <a:srgbClr val="00CC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ctr" defTabSz="292100" rtl="0" eaLnBrk="1" fontAlgn="auto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Trebuchet MS" panose="020B0603020202020204"/>
              <a:ea typeface="+mn-ea"/>
              <a:cs typeface="+mn-cs"/>
              <a:sym typeface="Gill Sans"/>
            </a:endParaRPr>
          </a:p>
        </p:txBody>
      </p:sp>
      <p:sp>
        <p:nvSpPr>
          <p:cNvPr id="11" name="Shape 29">
            <a:extLst>
              <a:ext uri="{FF2B5EF4-FFF2-40B4-BE49-F238E27FC236}">
                <a16:creationId xmlns:a16="http://schemas.microsoft.com/office/drawing/2014/main" id="{FD4F5065-462F-482F-AA06-A04D3CD6A3E5}"/>
              </a:ext>
            </a:extLst>
          </p:cNvPr>
          <p:cNvSpPr/>
          <p:nvPr/>
        </p:nvSpPr>
        <p:spPr>
          <a:xfrm>
            <a:off x="2244181" y="792512"/>
            <a:ext cx="10742079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p159="http://schemas.microsoft.com/office/powerpoint/2015/09/main"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2700">
                <a:solidFill>
                  <a:srgbClr val="748A9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Lato" panose="020F0502020204030203" pitchFamily="34" charset="0"/>
                <a:ea typeface="Open Sans"/>
                <a:cs typeface="Open Sans"/>
                <a:sym typeface="Open Sans"/>
              </a:rPr>
              <a:t>CONCEPT #4: 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Lato" panose="020F0502020204030203" pitchFamily="34" charset="0"/>
                <a:ea typeface="Segoe UI" panose="020B0502040204020203" pitchFamily="34" charset="0"/>
                <a:cs typeface="Segoe UI" panose="020B0502040204020203" pitchFamily="34" charset="0"/>
                <a:sym typeface="linecons"/>
              </a:rPr>
              <a:t>CONDENSE THE EXPOSURES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B24FE16B-9713-4D20-A31E-1DE7FE4C0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86109"/>
            <a:ext cx="6096001" cy="32350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037C7B-D24E-40B2-A31A-CDFF6A52381B}"/>
              </a:ext>
            </a:extLst>
          </p:cNvPr>
          <p:cNvSpPr txBox="1"/>
          <p:nvPr/>
        </p:nvSpPr>
        <p:spPr>
          <a:xfrm>
            <a:off x="409575" y="2186109"/>
            <a:ext cx="54102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It is easier to build fast than slow.  Instead of calling 10 people in a week it is easier to call 10 in a day.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Be brief and say less to more people.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07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BB36A1-DBC9-4B54-A960-4B28062AB5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75542" y="177113"/>
            <a:ext cx="198772" cy="207749"/>
          </a:xfrm>
        </p:spPr>
        <p:txBody>
          <a:bodyPr/>
          <a:lstStyle/>
          <a:p>
            <a:pPr marL="0" marR="0" lvl="0" indent="0" algn="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0360BF-F590-44C3-913D-DB7AFB9E57F8}" type="slidenum"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 charset="0"/>
                <a:ea typeface="ＭＳ Ｐゴシック" charset="0"/>
                <a:cs typeface="Open Sans Bold" charset="0"/>
              </a:rPr>
              <a:pPr marL="0" marR="0" lvl="0" indent="0" algn="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 charset="0"/>
              <a:ea typeface="ＭＳ Ｐゴシック" charset="0"/>
              <a:cs typeface="Open Sans Bold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5B7DDD-C5C7-4302-9438-EC83255EA47A}"/>
              </a:ext>
            </a:extLst>
          </p:cNvPr>
          <p:cNvSpPr txBox="1"/>
          <p:nvPr/>
        </p:nvSpPr>
        <p:spPr>
          <a:xfrm flipH="1">
            <a:off x="918585" y="1944346"/>
            <a:ext cx="10354831" cy="355994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228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42F1A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linecons"/>
              </a:rPr>
              <a:t>Our goal is to </a:t>
            </a: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C42F1A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linecons"/>
              </a:rPr>
              <a:t>Educate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42F1A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linecons"/>
              </a:rPr>
              <a:t> and </a:t>
            </a: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C42F1A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linecons"/>
              </a:rPr>
              <a:t>Help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42F1A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linecons"/>
              </a:rPr>
              <a:t> them to understand.</a:t>
            </a:r>
          </a:p>
          <a:p>
            <a:pPr marL="0" marR="0" lvl="0" indent="0" algn="l" defTabSz="228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B"/>
              </a:solidFill>
              <a:effectLst/>
              <a:uLnTx/>
              <a:uFillTx/>
              <a:latin typeface="Segoe UI" panose="020B0502040204020203" pitchFamily="34" charset="0"/>
              <a:ea typeface="Segoe UI" pitchFamily="34" charset="0"/>
              <a:cs typeface="Segoe UI" panose="020B0502040204020203" pitchFamily="34" charset="0"/>
              <a:sym typeface="linecons"/>
            </a:endParaRPr>
          </a:p>
          <a:p>
            <a:pPr marL="0" marR="0" lvl="0" indent="0" algn="l" defTabSz="228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CC00"/>
                </a:highlight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linecons"/>
              </a:rPr>
              <a:t>OLD TACTIC - FEEL/FELT/FOUND</a:t>
            </a:r>
          </a:p>
          <a:p>
            <a:pPr marL="0" marR="0" lvl="0" indent="0" algn="l" defTabSz="228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B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linecons"/>
              </a:rPr>
              <a:t>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42F1A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linecons"/>
            </a:endParaRPr>
          </a:p>
          <a:p>
            <a:pPr marL="0" marR="0" lvl="0" indent="0" algn="l" defTabSz="228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42F1A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linecons"/>
              </a:rPr>
              <a:t>Reassure them </a:t>
            </a:r>
            <a:r>
              <a:rPr kumimoji="0" lang="en-US" sz="2400" b="1" i="1" u="sng" strike="noStrike" kern="1200" cap="none" spc="0" normalizeH="0" baseline="0" noProof="0">
                <a:ln>
                  <a:noFill/>
                </a:ln>
                <a:solidFill>
                  <a:srgbClr val="C42F1A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linecons"/>
              </a:rPr>
              <a:t>You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42F1A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linecons"/>
              </a:rPr>
              <a:t> had the same doubts, questions, or fears </a:t>
            </a:r>
          </a:p>
          <a:p>
            <a:pPr marL="0" marR="0" lvl="0" indent="0" algn="l" defTabSz="228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42F1A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linecons"/>
              </a:rPr>
              <a:t>and you overcame them.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B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linecons"/>
            </a:endParaRPr>
          </a:p>
          <a:p>
            <a:pPr marL="0" marR="0" lvl="0" indent="0" algn="l" defTabSz="228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00CC00"/>
              </a:highlight>
              <a:uLnTx/>
              <a:uFillTx/>
              <a:latin typeface="Segoe UI" panose="020B0502040204020203" pitchFamily="34" charset="0"/>
              <a:ea typeface="Segoe UI" pitchFamily="34" charset="0"/>
              <a:cs typeface="Segoe UI" panose="020B0502040204020203" pitchFamily="34" charset="0"/>
              <a:sym typeface="linecons"/>
            </a:endParaRPr>
          </a:p>
          <a:p>
            <a:pPr marL="0" marR="0" lvl="0" indent="0" algn="l" defTabSz="228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CC00"/>
                </a:highlight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linecons"/>
              </a:rPr>
              <a:t>“I KNOW HOW YOU FEEL.  I FELT THE SAME WAY.  </a:t>
            </a:r>
          </a:p>
          <a:p>
            <a:pPr marL="0" marR="0" lvl="0" indent="0" algn="l" defTabSz="228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CC00"/>
                </a:highlight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linecons"/>
              </a:rPr>
              <a:t>BUT HERE IS WHAT I FOUND.”</a:t>
            </a:r>
          </a:p>
        </p:txBody>
      </p:sp>
      <p:sp>
        <p:nvSpPr>
          <p:cNvPr id="11" name="Shape 29">
            <a:extLst>
              <a:ext uri="{FF2B5EF4-FFF2-40B4-BE49-F238E27FC236}">
                <a16:creationId xmlns:a16="http://schemas.microsoft.com/office/drawing/2014/main" id="{FD4F5065-462F-482F-AA06-A04D3CD6A3E5}"/>
              </a:ext>
            </a:extLst>
          </p:cNvPr>
          <p:cNvSpPr/>
          <p:nvPr/>
        </p:nvSpPr>
        <p:spPr>
          <a:xfrm>
            <a:off x="443372" y="394684"/>
            <a:ext cx="10742079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p159="http://schemas.microsoft.com/office/powerpoint/2015/09/main"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2700">
                <a:solidFill>
                  <a:srgbClr val="748A9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Lato" panose="020F0502020204030203" pitchFamily="34" charset="0"/>
                <a:ea typeface="Open Sans"/>
                <a:cs typeface="Open Sans"/>
                <a:sym typeface="Open Sans"/>
              </a:rPr>
              <a:t>QUESTIONS &amp; OBJECTIONS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Lato" panose="020F0502020204030203" pitchFamily="34" charset="0"/>
              <a:ea typeface="Segoe UI" panose="020B0502040204020203" pitchFamily="34" charset="0"/>
              <a:cs typeface="Segoe UI" panose="020B0502040204020203" pitchFamily="34" charset="0"/>
              <a:sym typeface="linecons"/>
            </a:endParaRPr>
          </a:p>
        </p:txBody>
      </p:sp>
    </p:spTree>
    <p:extLst>
      <p:ext uri="{BB962C8B-B14F-4D97-AF65-F5344CB8AC3E}">
        <p14:creationId xmlns:p14="http://schemas.microsoft.com/office/powerpoint/2010/main" val="255376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/>
        </p:nvSpPr>
        <p:spPr>
          <a:xfrm>
            <a:off x="-57150" y="1593850"/>
            <a:ext cx="12312650" cy="2501900"/>
          </a:xfrm>
          <a:prstGeom prst="rect">
            <a:avLst/>
          </a:prstGeom>
          <a:solidFill>
            <a:srgbClr val="35414C"/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algn="l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4" name="Shape 74"/>
          <p:cNvSpPr/>
          <p:nvPr/>
        </p:nvSpPr>
        <p:spPr>
          <a:xfrm>
            <a:off x="582406" y="326948"/>
            <a:ext cx="10357002" cy="605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p159="http://schemas.microsoft.com/office/powerpoint/2015/09/main"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sz="7200">
                <a:solidFill>
                  <a:srgbClr val="42505D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lvl1pPr>
          </a:lstStyle>
          <a:p>
            <a:pPr marL="0" marR="0" lvl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Lato" panose="020F0502020204030203" pitchFamily="34" charset="0"/>
                <a:sym typeface="Open Sans"/>
              </a:rPr>
              <a:t>LIMITING BELIEFS: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Lato" panose="020F0502020204030203" pitchFamily="34" charset="0"/>
                <a:sym typeface="Open Sans"/>
              </a:rPr>
              <a:t> 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sym typeface="Open Sans"/>
              </a:rPr>
              <a:t>COMMON OBJECTIONS CONSIST OF…</a:t>
            </a:r>
          </a:p>
        </p:txBody>
      </p:sp>
      <p:sp>
        <p:nvSpPr>
          <p:cNvPr id="82" name="Shape 82"/>
          <p:cNvSpPr/>
          <p:nvPr/>
        </p:nvSpPr>
        <p:spPr>
          <a:xfrm flipH="1">
            <a:off x="3349460" y="4371385"/>
            <a:ext cx="0" cy="1202159"/>
          </a:xfrm>
          <a:prstGeom prst="line">
            <a:avLst/>
          </a:prstGeom>
          <a:ln w="25400">
            <a:solidFill>
              <a:srgbClr val="444444">
                <a:alpha val="15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83" name="Shape 83"/>
          <p:cNvSpPr/>
          <p:nvPr/>
        </p:nvSpPr>
        <p:spPr>
          <a:xfrm flipH="1">
            <a:off x="5597360" y="4371385"/>
            <a:ext cx="0" cy="1202159"/>
          </a:xfrm>
          <a:prstGeom prst="line">
            <a:avLst/>
          </a:prstGeom>
          <a:ln w="25400">
            <a:solidFill>
              <a:srgbClr val="444444">
                <a:alpha val="15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84" name="Shape 84"/>
          <p:cNvSpPr/>
          <p:nvPr/>
        </p:nvSpPr>
        <p:spPr>
          <a:xfrm>
            <a:off x="2070857" y="4493216"/>
            <a:ext cx="273023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p159="http://schemas.microsoft.com/office/powerpoint/2015/09/main"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6400" b="1" spc="-192">
                <a:solidFill>
                  <a:srgbClr val="60606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spc="0">
                <a:solidFill>
                  <a:srgbClr val="000000"/>
                </a:solidFill>
              </a:defRPr>
            </a:pPr>
            <a:r>
              <a:rPr kumimoji="0" sz="3200" b="0" i="0" u="none" strike="noStrike" kern="1200" cap="none" spc="-96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1</a:t>
            </a:r>
          </a:p>
        </p:txBody>
      </p:sp>
      <p:sp>
        <p:nvSpPr>
          <p:cNvPr id="85" name="Shape 85"/>
          <p:cNvSpPr/>
          <p:nvPr/>
        </p:nvSpPr>
        <p:spPr>
          <a:xfrm>
            <a:off x="4335187" y="4490041"/>
            <a:ext cx="273023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p159="http://schemas.microsoft.com/office/powerpoint/2015/09/main"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6400" b="1" spc="-192">
                <a:solidFill>
                  <a:srgbClr val="60606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spc="0">
                <a:solidFill>
                  <a:srgbClr val="000000"/>
                </a:solidFill>
              </a:defRPr>
            </a:pPr>
            <a:r>
              <a:rPr kumimoji="0" sz="3200" b="0" i="0" u="none" strike="noStrike" kern="1200" cap="none" spc="-96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2</a:t>
            </a:r>
          </a:p>
        </p:txBody>
      </p:sp>
      <p:sp>
        <p:nvSpPr>
          <p:cNvPr id="86" name="Shape 86"/>
          <p:cNvSpPr/>
          <p:nvPr/>
        </p:nvSpPr>
        <p:spPr>
          <a:xfrm>
            <a:off x="6733815" y="4490041"/>
            <a:ext cx="273023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p159="http://schemas.microsoft.com/office/powerpoint/2015/09/main"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6400" b="1" spc="-192">
                <a:solidFill>
                  <a:srgbClr val="60606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spc="0">
                <a:solidFill>
                  <a:srgbClr val="000000"/>
                </a:solidFill>
              </a:defRPr>
            </a:pPr>
            <a:r>
              <a:rPr kumimoji="0" lang="en-US" sz="3200" b="0" i="0" u="none" strike="noStrike" kern="1200" cap="none" spc="-96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kumimoji="0" sz="3200" b="0" i="0" u="none" strike="noStrike" kern="1200" cap="none" spc="-96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7" name="Shape 87"/>
          <p:cNvSpPr/>
          <p:nvPr/>
        </p:nvSpPr>
        <p:spPr>
          <a:xfrm>
            <a:off x="1090794" y="5178025"/>
            <a:ext cx="2233952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p159="http://schemas.microsoft.com/office/powerpoint/2015/09/main"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2400" b="1" spc="-24">
                <a:solidFill>
                  <a:srgbClr val="42A3E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l" defTabSz="3095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Limiting Beliefs</a:t>
            </a:r>
          </a:p>
        </p:txBody>
      </p:sp>
      <p:sp>
        <p:nvSpPr>
          <p:cNvPr id="88" name="Shape 88"/>
          <p:cNvSpPr/>
          <p:nvPr/>
        </p:nvSpPr>
        <p:spPr>
          <a:xfrm>
            <a:off x="3494580" y="5178025"/>
            <a:ext cx="2181751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p159="http://schemas.microsoft.com/office/powerpoint/2015/09/main"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400" b="1" spc="-24">
                <a:solidFill>
                  <a:srgbClr val="42A3E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-12" normalizeH="0" baseline="0" noProof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I’m not a salesperson</a:t>
            </a:r>
          </a:p>
        </p:txBody>
      </p:sp>
      <p:sp>
        <p:nvSpPr>
          <p:cNvPr id="89" name="Shape 89"/>
          <p:cNvSpPr/>
          <p:nvPr/>
        </p:nvSpPr>
        <p:spPr>
          <a:xfrm>
            <a:off x="5985568" y="5178025"/>
            <a:ext cx="2090252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p159="http://schemas.microsoft.com/office/powerpoint/2015/09/main"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400" b="1" spc="-24">
                <a:solidFill>
                  <a:srgbClr val="42A3E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-12" normalizeH="0" baseline="0" noProof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I don’t know anyone</a:t>
            </a:r>
          </a:p>
        </p:txBody>
      </p:sp>
      <p:pic>
        <p:nvPicPr>
          <p:cNvPr id="11" name="Picture Placeholder 10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076894BE-6C50-48B5-8D58-0474DE18A9E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88" b="33788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5675542" y="177113"/>
            <a:ext cx="198772" cy="207749"/>
          </a:xfrm>
        </p:spPr>
        <p:txBody>
          <a:bodyPr/>
          <a:lstStyle/>
          <a:p>
            <a:pPr marL="0" marR="0" lvl="0" indent="0" algn="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0360BF-F590-44C3-913D-DB7AFB9E57F8}" type="slidenum"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 charset="0"/>
                <a:ea typeface="ＭＳ Ｐゴシック" charset="0"/>
                <a:cs typeface="Open Sans Bold" charset="0"/>
              </a:rPr>
              <a:pPr marL="0" marR="0" lvl="0" indent="0" algn="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 charset="0"/>
              <a:ea typeface="ＭＳ Ｐゴシック" charset="0"/>
              <a:cs typeface="Open Sans Bold" charset="0"/>
            </a:endParaRPr>
          </a:p>
        </p:txBody>
      </p:sp>
      <p:sp>
        <p:nvSpPr>
          <p:cNvPr id="20" name="Shape 83">
            <a:extLst>
              <a:ext uri="{FF2B5EF4-FFF2-40B4-BE49-F238E27FC236}">
                <a16:creationId xmlns:a16="http://schemas.microsoft.com/office/drawing/2014/main" id="{398361C0-77F5-4E7A-8843-EEA3A39FA00C}"/>
              </a:ext>
            </a:extLst>
          </p:cNvPr>
          <p:cNvSpPr/>
          <p:nvPr/>
        </p:nvSpPr>
        <p:spPr>
          <a:xfrm flipH="1">
            <a:off x="8344566" y="4387427"/>
            <a:ext cx="0" cy="1202159"/>
          </a:xfrm>
          <a:prstGeom prst="line">
            <a:avLst/>
          </a:prstGeom>
          <a:ln w="25400">
            <a:solidFill>
              <a:srgbClr val="444444">
                <a:alpha val="15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21" name="Shape 86">
            <a:extLst>
              <a:ext uri="{FF2B5EF4-FFF2-40B4-BE49-F238E27FC236}">
                <a16:creationId xmlns:a16="http://schemas.microsoft.com/office/drawing/2014/main" id="{22C9567F-73B5-41E6-B95F-04E0492A6948}"/>
              </a:ext>
            </a:extLst>
          </p:cNvPr>
          <p:cNvSpPr/>
          <p:nvPr/>
        </p:nvSpPr>
        <p:spPr>
          <a:xfrm>
            <a:off x="9336644" y="4506083"/>
            <a:ext cx="273023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p159="http://schemas.microsoft.com/office/powerpoint/2015/09/main"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6400" b="1" spc="-192">
                <a:solidFill>
                  <a:srgbClr val="60606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spc="0">
                <a:solidFill>
                  <a:srgbClr val="000000"/>
                </a:solidFill>
              </a:defRPr>
            </a:pPr>
            <a:r>
              <a:rPr kumimoji="0" lang="en-US" sz="3200" b="0" i="0" u="none" strike="noStrike" kern="1200" cap="none" spc="-96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kumimoji="0" sz="3200" b="0" i="0" u="none" strike="noStrike" kern="1200" cap="none" spc="-96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" name="Shape 89">
            <a:extLst>
              <a:ext uri="{FF2B5EF4-FFF2-40B4-BE49-F238E27FC236}">
                <a16:creationId xmlns:a16="http://schemas.microsoft.com/office/drawing/2014/main" id="{EDFB2539-2A1F-42E5-B8DB-0819518DD4C5}"/>
              </a:ext>
            </a:extLst>
          </p:cNvPr>
          <p:cNvSpPr/>
          <p:nvPr/>
        </p:nvSpPr>
        <p:spPr>
          <a:xfrm>
            <a:off x="8594151" y="5054914"/>
            <a:ext cx="2493055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p159="http://schemas.microsoft.com/office/powerpoint/2015/09/main"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400" b="1" spc="-24">
                <a:solidFill>
                  <a:srgbClr val="42A3E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-12" normalizeH="0" baseline="0" noProof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I’m too old / too young / 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-12" normalizeH="0" baseline="0" noProof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have no experience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2C564B-B2C7-48D2-95BA-A04A045B6F6C}"/>
              </a:ext>
            </a:extLst>
          </p:cNvPr>
          <p:cNvSpPr/>
          <p:nvPr/>
        </p:nvSpPr>
        <p:spPr>
          <a:xfrm>
            <a:off x="690989" y="5927737"/>
            <a:ext cx="107109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228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linecons"/>
              </a:rPr>
              <a:t>“I know what you mean. I have a friend who had that exact problem and</a:t>
            </a:r>
          </a:p>
          <a:p>
            <a:pPr marL="0" marR="0" lvl="0" indent="0" algn="l" defTabSz="228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linecons"/>
              </a:rPr>
              <a:t> let me tell you their story.”</a:t>
            </a:r>
          </a:p>
        </p:txBody>
      </p:sp>
    </p:spTree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 flipH="1">
            <a:off x="6089649" y="-170121"/>
            <a:ext cx="6351" cy="2677334"/>
          </a:xfrm>
          <a:prstGeom prst="line">
            <a:avLst/>
          </a:prstGeom>
          <a:ln w="25400">
            <a:solidFill>
              <a:srgbClr val="42505D"/>
            </a:solidFill>
            <a:miter lim="400000"/>
            <a:headEnd type="oval"/>
            <a:tailEnd type="oval"/>
          </a:ln>
        </p:spPr>
        <p:txBody>
          <a:bodyPr lIns="0" tIns="0" rIns="0" bIns="0" anchor="ctr"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26" name="Shape 26"/>
          <p:cNvSpPr/>
          <p:nvPr/>
        </p:nvSpPr>
        <p:spPr>
          <a:xfrm>
            <a:off x="2116320" y="3474143"/>
            <a:ext cx="7959359" cy="466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p159="http://schemas.microsoft.com/office/powerpoint/2015/09/main"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US" sz="2700" b="0" i="0" u="none" strike="noStrike" kern="1200" cap="none" spc="-96" normalizeH="0" baseline="0" noProof="0">
                <a:ln>
                  <a:noFill/>
                </a:ln>
                <a:solidFill>
                  <a:srgbClr val="42505D"/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  <a:sym typeface="Open Sans Light"/>
              </a:rPr>
              <a:t>COMPLETED</a:t>
            </a:r>
          </a:p>
        </p:txBody>
      </p:sp>
      <p:sp>
        <p:nvSpPr>
          <p:cNvPr id="29" name="Shape 29"/>
          <p:cNvSpPr/>
          <p:nvPr/>
        </p:nvSpPr>
        <p:spPr>
          <a:xfrm>
            <a:off x="2063447" y="2961182"/>
            <a:ext cx="8052405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p159="http://schemas.microsoft.com/office/powerpoint/2015/09/main"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2700">
                <a:solidFill>
                  <a:srgbClr val="748A9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SKILL 4:  FOLLOW UP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" name="Shape 30"/>
          <p:cNvSpPr/>
          <p:nvPr/>
        </p:nvSpPr>
        <p:spPr>
          <a:xfrm>
            <a:off x="11433935" y="429278"/>
            <a:ext cx="250068" cy="259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p159="http://schemas.microsoft.com/office/powerpoint/2015/09/main"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7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solidFill>
                  <a:srgbClr val="000000"/>
                </a:solidFill>
              </a:defRPr>
            </a:pPr>
            <a:r>
              <a: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02</a:t>
            </a:r>
          </a:p>
        </p:txBody>
      </p:sp>
      <p:pic>
        <p:nvPicPr>
          <p:cNvPr id="3" name="Graphic 2" descr="Ribbon">
            <a:extLst>
              <a:ext uri="{FF2B5EF4-FFF2-40B4-BE49-F238E27FC236}">
                <a16:creationId xmlns:a16="http://schemas.microsoft.com/office/drawing/2014/main" id="{C4D51BDB-7A22-49AB-A5B9-3E6D45D49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65321" y="3964000"/>
            <a:ext cx="1061357" cy="10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79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coat&#10;&#10;Description automatically generated">
            <a:extLst>
              <a:ext uri="{FF2B5EF4-FFF2-40B4-BE49-F238E27FC236}">
                <a16:creationId xmlns:a16="http://schemas.microsoft.com/office/drawing/2014/main" id="{8C45123F-6107-4899-84B9-6AB70F41CED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7258"/>
            <a:ext cx="12192000" cy="8128000"/>
          </a:xfrm>
          <a:prstGeom prst="rect">
            <a:avLst/>
          </a:prstGeom>
        </p:spPr>
      </p:pic>
      <p:sp>
        <p:nvSpPr>
          <p:cNvPr id="25" name="Shape 25"/>
          <p:cNvSpPr/>
          <p:nvPr/>
        </p:nvSpPr>
        <p:spPr>
          <a:xfrm flipH="1">
            <a:off x="6089649" y="-170121"/>
            <a:ext cx="6351" cy="2677334"/>
          </a:xfrm>
          <a:prstGeom prst="line">
            <a:avLst/>
          </a:prstGeom>
          <a:ln w="25400">
            <a:solidFill>
              <a:srgbClr val="42505D"/>
            </a:solidFill>
            <a:miter lim="400000"/>
            <a:headEnd type="oval"/>
            <a:tailEnd type="oval"/>
          </a:ln>
        </p:spPr>
        <p:txBody>
          <a:bodyPr lIns="0" tIns="0" rIns="0" bIns="0" anchor="ctr"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26" name="Shape 26"/>
          <p:cNvSpPr/>
          <p:nvPr/>
        </p:nvSpPr>
        <p:spPr>
          <a:xfrm>
            <a:off x="2116319" y="3516743"/>
            <a:ext cx="7959359" cy="152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p159="http://schemas.microsoft.com/office/powerpoint/2015/09/main"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US" sz="3200" b="0" i="0" u="none" strike="noStrike" kern="1200" cap="none" spc="-96" normalizeH="0" baseline="0" noProof="0" dirty="0">
                <a:ln>
                  <a:noFill/>
                </a:ln>
                <a:solidFill>
                  <a:srgbClr val="42505D"/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  <a:sym typeface="Open Sans Light"/>
              </a:rPr>
              <a:t>A person who is an expert at the skills required to build a large and successful Network Marketing organization.</a:t>
            </a:r>
          </a:p>
        </p:txBody>
      </p:sp>
      <p:pic>
        <p:nvPicPr>
          <p:cNvPr id="27" name="Picture 26"/>
          <p:cNvPicPr/>
          <p:nvPr/>
        </p:nvPicPr>
        <p:blipFill>
          <a:blip r:embed="rId3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1481" y="5087965"/>
            <a:ext cx="2616338" cy="139698"/>
          </a:xfrm>
          <a:prstGeom prst="rect">
            <a:avLst/>
          </a:prstGeom>
        </p:spPr>
      </p:pic>
      <p:sp>
        <p:nvSpPr>
          <p:cNvPr id="29" name="Shape 29"/>
          <p:cNvSpPr/>
          <p:nvPr/>
        </p:nvSpPr>
        <p:spPr>
          <a:xfrm>
            <a:off x="2063447" y="2961182"/>
            <a:ext cx="8052405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p159="http://schemas.microsoft.com/office/powerpoint/2015/09/main"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2700">
                <a:solidFill>
                  <a:srgbClr val="748A9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A NETWORK MARKETING PROFESSIONAL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" name="Shape 30"/>
          <p:cNvSpPr/>
          <p:nvPr/>
        </p:nvSpPr>
        <p:spPr>
          <a:xfrm>
            <a:off x="11433935" y="429278"/>
            <a:ext cx="250068" cy="259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p159="http://schemas.microsoft.com/office/powerpoint/2015/09/main"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7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solidFill>
                  <a:srgbClr val="000000"/>
                </a:solidFill>
              </a:defRPr>
            </a:pPr>
            <a:r>
              <a: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02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Shape 983"/>
          <p:cNvSpPr/>
          <p:nvPr/>
        </p:nvSpPr>
        <p:spPr>
          <a:xfrm rot="5400000">
            <a:off x="1054280" y="5592354"/>
            <a:ext cx="715473" cy="13599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3480" y="0"/>
                </a:lnTo>
                <a:lnTo>
                  <a:pt x="3480" y="19507"/>
                </a:lnTo>
                <a:lnTo>
                  <a:pt x="21600" y="19507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48A9F"/>
          </a:solidFill>
          <a:ln>
            <a:round/>
          </a:ln>
        </p:spPr>
        <p:txBody>
          <a:bodyPr lIns="0" tIns="0" rIns="0" bIns="0"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984" name="Shape 984"/>
          <p:cNvSpPr/>
          <p:nvPr/>
        </p:nvSpPr>
        <p:spPr>
          <a:xfrm>
            <a:off x="1870780" y="5648811"/>
            <a:ext cx="231650" cy="2027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DFE6EB"/>
          </a:solidFill>
          <a:ln>
            <a:round/>
          </a:ln>
        </p:spPr>
        <p:txBody>
          <a:bodyPr lIns="0" tIns="0" rIns="0" bIns="0"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992" name="Shape 992"/>
          <p:cNvSpPr/>
          <p:nvPr/>
        </p:nvSpPr>
        <p:spPr>
          <a:xfrm>
            <a:off x="1034431" y="6181538"/>
            <a:ext cx="1067998" cy="717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p159="http://schemas.microsoft.com/office/powerpoint/2015/09/main"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val="1"/>
            </a:ext>
          </a:extLst>
        </p:spPr>
        <p:txBody>
          <a:bodyPr lIns="0" tIns="0" rIns="0" bIns="0"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US" sz="1350" b="1" i="0" u="none" strike="noStrike" kern="1200" cap="none" spc="13" normalizeH="0" baseline="0" noProof="0">
                <a:ln>
                  <a:noFill/>
                </a:ln>
                <a:solidFill>
                  <a:srgbClr val="42505D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1. FINDING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US" sz="1350" b="1" i="0" u="none" strike="noStrike" kern="1200" cap="none" spc="13" normalizeH="0" baseline="0" noProof="0">
                <a:ln>
                  <a:noFill/>
                </a:ln>
                <a:solidFill>
                  <a:srgbClr val="42505D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PROSPECTS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748A9F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F87450E-0F09-4C62-A2F1-6F4AF8E8CD0C}"/>
              </a:ext>
            </a:extLst>
          </p:cNvPr>
          <p:cNvGrpSpPr/>
          <p:nvPr/>
        </p:nvGrpSpPr>
        <p:grpSpPr>
          <a:xfrm>
            <a:off x="2197403" y="5027960"/>
            <a:ext cx="1387265" cy="1245551"/>
            <a:chOff x="4523460" y="8516958"/>
            <a:chExt cx="2774530" cy="2491101"/>
          </a:xfrm>
        </p:grpSpPr>
        <p:sp>
          <p:nvSpPr>
            <p:cNvPr id="985" name="Shape 985"/>
            <p:cNvSpPr/>
            <p:nvPr/>
          </p:nvSpPr>
          <p:spPr>
            <a:xfrm rot="5400000">
              <a:off x="5167908" y="8419958"/>
              <a:ext cx="1430944" cy="2719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3480" y="0"/>
                  </a:lnTo>
                  <a:lnTo>
                    <a:pt x="3480" y="19507"/>
                  </a:lnTo>
                  <a:lnTo>
                    <a:pt x="21600" y="19507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748A9F"/>
            </a:solidFill>
            <a:ln>
              <a:round/>
            </a:ln>
          </p:spPr>
          <p:txBody>
            <a:bodyPr lIns="0" tIns="0" rIns="0" bIns="0"/>
            <a:lstStyle/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986" name="Shape 986"/>
            <p:cNvSpPr/>
            <p:nvPr/>
          </p:nvSpPr>
          <p:spPr>
            <a:xfrm>
              <a:off x="6834690" y="8516958"/>
              <a:ext cx="463300" cy="405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FE6EB"/>
            </a:solidFill>
            <a:ln>
              <a:round/>
            </a:ln>
          </p:spPr>
          <p:txBody>
            <a:bodyPr lIns="0" tIns="0" rIns="0" bIns="0"/>
            <a:lstStyle/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993" name="Shape 993"/>
            <p:cNvSpPr/>
            <p:nvPr/>
          </p:nvSpPr>
          <p:spPr>
            <a:xfrm>
              <a:off x="5161994" y="9572327"/>
              <a:ext cx="2135996" cy="14357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xmlns:p159="http://schemas.microsoft.com/office/powerpoint/2015/09/main"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val="1"/>
              </a:ext>
            </a:extLst>
          </p:spPr>
          <p:txBody>
            <a:bodyPr lIns="0" tIns="0" rIns="0" bIns="0"/>
            <a:lstStyle/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lang="en-US" sz="1350" b="1" i="0" u="none" strike="noStrike" kern="1200" cap="none" spc="13" normalizeH="0" baseline="0" noProof="0">
                  <a:ln>
                    <a:noFill/>
                  </a:ln>
                  <a:solidFill>
                    <a:srgbClr val="42505D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2. INVITING</a:t>
              </a:r>
            </a:p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lang="en-US" sz="1350" b="1" i="0" u="none" strike="noStrike" kern="1200" cap="none" spc="13" normalizeH="0" baseline="0" noProof="0">
                  <a:ln>
                    <a:noFill/>
                  </a:ln>
                  <a:solidFill>
                    <a:srgbClr val="42505D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PROSPECTS</a:t>
              </a: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748A9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C99081B-C8E7-4166-BDD2-93B4D7D998CD}"/>
              </a:ext>
            </a:extLst>
          </p:cNvPr>
          <p:cNvGrpSpPr/>
          <p:nvPr/>
        </p:nvGrpSpPr>
        <p:grpSpPr>
          <a:xfrm>
            <a:off x="3682235" y="4432001"/>
            <a:ext cx="1796909" cy="1338989"/>
            <a:chOff x="7493124" y="7283476"/>
            <a:chExt cx="3593818" cy="2677978"/>
          </a:xfrm>
        </p:grpSpPr>
        <p:sp>
          <p:nvSpPr>
            <p:cNvPr id="987" name="Shape 987"/>
            <p:cNvSpPr/>
            <p:nvPr/>
          </p:nvSpPr>
          <p:spPr>
            <a:xfrm rot="5400000">
              <a:off x="8137572" y="7269436"/>
              <a:ext cx="1430943" cy="2719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3480" y="0"/>
                  </a:lnTo>
                  <a:lnTo>
                    <a:pt x="3480" y="19507"/>
                  </a:lnTo>
                  <a:lnTo>
                    <a:pt x="21600" y="19507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748A9F"/>
            </a:solidFill>
            <a:ln>
              <a:noFill/>
              <a:round/>
            </a:ln>
          </p:spPr>
          <p:txBody>
            <a:bodyPr lIns="0" tIns="0" rIns="0" bIns="0"/>
            <a:lstStyle/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988" name="Shape 988"/>
            <p:cNvSpPr/>
            <p:nvPr/>
          </p:nvSpPr>
          <p:spPr>
            <a:xfrm>
              <a:off x="9798587" y="7283476"/>
              <a:ext cx="463300" cy="405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FE6EB"/>
            </a:solidFill>
            <a:ln>
              <a:round/>
            </a:ln>
          </p:spPr>
          <p:txBody>
            <a:bodyPr lIns="0" tIns="0" rIns="0" bIns="0"/>
            <a:lstStyle/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994" name="Shape 994"/>
            <p:cNvSpPr/>
            <p:nvPr/>
          </p:nvSpPr>
          <p:spPr>
            <a:xfrm>
              <a:off x="8126471" y="8525722"/>
              <a:ext cx="2960471" cy="14357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xmlns:p159="http://schemas.microsoft.com/office/powerpoint/2015/09/main"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val="1"/>
              </a:ext>
            </a:extLst>
          </p:spPr>
          <p:txBody>
            <a:bodyPr lIns="0" tIns="0" rIns="0" bIns="0"/>
            <a:lstStyle/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lang="en-US" sz="1350" b="1" i="0" u="none" strike="noStrike" kern="1200" cap="none" spc="13" normalizeH="0" baseline="0" noProof="0">
                  <a:ln>
                    <a:noFill/>
                  </a:ln>
                  <a:solidFill>
                    <a:srgbClr val="42505D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3. PRESENTING</a:t>
              </a:r>
            </a:p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lang="en-US" sz="1350" b="1" i="0" u="none" strike="noStrike" kern="1200" cap="none" spc="13" normalizeH="0" baseline="0" noProof="0">
                  <a:ln>
                    <a:noFill/>
                  </a:ln>
                  <a:solidFill>
                    <a:srgbClr val="42505D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OPPORTUNITY</a:t>
              </a: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748A9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8CFCA21-B275-459C-B846-9D642CFB6BA9}"/>
              </a:ext>
            </a:extLst>
          </p:cNvPr>
          <p:cNvGrpSpPr/>
          <p:nvPr/>
        </p:nvGrpSpPr>
        <p:grpSpPr>
          <a:xfrm>
            <a:off x="5160850" y="3802425"/>
            <a:ext cx="1696743" cy="1302784"/>
            <a:chOff x="10450354" y="6065887"/>
            <a:chExt cx="3393486" cy="2605568"/>
          </a:xfrm>
        </p:grpSpPr>
        <p:sp>
          <p:nvSpPr>
            <p:cNvPr id="989" name="Shape 989"/>
            <p:cNvSpPr/>
            <p:nvPr/>
          </p:nvSpPr>
          <p:spPr>
            <a:xfrm rot="5400000">
              <a:off x="11094801" y="6047996"/>
              <a:ext cx="1430945" cy="2719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3480" y="0"/>
                  </a:lnTo>
                  <a:lnTo>
                    <a:pt x="3480" y="19507"/>
                  </a:lnTo>
                  <a:lnTo>
                    <a:pt x="21600" y="19507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CC00"/>
            </a:solidFill>
            <a:ln>
              <a:solidFill>
                <a:srgbClr val="00CC00"/>
              </a:solidFill>
              <a:round/>
            </a:ln>
          </p:spPr>
          <p:txBody>
            <a:bodyPr lIns="0" tIns="0" rIns="0" bIns="0"/>
            <a:lstStyle/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990" name="Shape 990"/>
            <p:cNvSpPr/>
            <p:nvPr/>
          </p:nvSpPr>
          <p:spPr>
            <a:xfrm>
              <a:off x="12707679" y="6065887"/>
              <a:ext cx="463300" cy="405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FE6EB"/>
            </a:solidFill>
            <a:ln>
              <a:solidFill>
                <a:srgbClr val="000000">
                  <a:alpha val="0"/>
                </a:srgbClr>
              </a:solidFill>
              <a:round/>
            </a:ln>
          </p:spPr>
          <p:txBody>
            <a:bodyPr lIns="0" tIns="0" rIns="0" bIns="0"/>
            <a:lstStyle/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995" name="Shape 995"/>
            <p:cNvSpPr/>
            <p:nvPr/>
          </p:nvSpPr>
          <p:spPr>
            <a:xfrm>
              <a:off x="11124002" y="7235723"/>
              <a:ext cx="2719838" cy="14357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xmlns:p159="http://schemas.microsoft.com/office/powerpoint/2015/09/main"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val="1"/>
              </a:ext>
            </a:extLst>
          </p:spPr>
          <p:txBody>
            <a:bodyPr lIns="0" tIns="0" rIns="0" bIns="0"/>
            <a:lstStyle/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lang="en-US" sz="1350" b="1" i="0" u="none" strike="noStrike" kern="1200" cap="none" spc="13" normalizeH="0" baseline="0" noProof="0">
                  <a:ln>
                    <a:noFill/>
                  </a:ln>
                  <a:solidFill>
                    <a:srgbClr val="42505D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4. FOLLOWING</a:t>
              </a:r>
            </a:p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lang="en-US" sz="1350" b="1" i="0" u="none" strike="noStrike" kern="1200" cap="none" spc="13" normalizeH="0" baseline="0" noProof="0">
                  <a:ln>
                    <a:noFill/>
                  </a:ln>
                  <a:solidFill>
                    <a:srgbClr val="42505D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UP</a:t>
              </a: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748A9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9EF09C2-5C76-41C7-9B1B-9701F764EC79}"/>
              </a:ext>
            </a:extLst>
          </p:cNvPr>
          <p:cNvGrpSpPr/>
          <p:nvPr/>
        </p:nvGrpSpPr>
        <p:grpSpPr>
          <a:xfrm>
            <a:off x="6657543" y="3217023"/>
            <a:ext cx="1420597" cy="1279732"/>
            <a:chOff x="13443741" y="4895084"/>
            <a:chExt cx="2841194" cy="2559463"/>
          </a:xfrm>
        </p:grpSpPr>
        <p:sp>
          <p:nvSpPr>
            <p:cNvPr id="991" name="Shape 991"/>
            <p:cNvSpPr/>
            <p:nvPr/>
          </p:nvSpPr>
          <p:spPr>
            <a:xfrm rot="5400000">
              <a:off x="14088188" y="4817373"/>
              <a:ext cx="1430946" cy="2719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3480" y="0"/>
                  </a:lnTo>
                  <a:lnTo>
                    <a:pt x="3480" y="19507"/>
                  </a:lnTo>
                  <a:lnTo>
                    <a:pt x="21600" y="19507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748A9F"/>
            </a:solidFill>
            <a:ln>
              <a:round/>
            </a:ln>
          </p:spPr>
          <p:txBody>
            <a:bodyPr lIns="0" tIns="0" rIns="0" bIns="0"/>
            <a:lstStyle/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996" name="Shape 996"/>
            <p:cNvSpPr/>
            <p:nvPr/>
          </p:nvSpPr>
          <p:spPr>
            <a:xfrm>
              <a:off x="14116602" y="6018815"/>
              <a:ext cx="2135996" cy="14357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xmlns:p159="http://schemas.microsoft.com/office/powerpoint/2015/09/main"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val="1"/>
              </a:ext>
            </a:extLst>
          </p:spPr>
          <p:txBody>
            <a:bodyPr lIns="0" tIns="0" rIns="0" bIns="0"/>
            <a:lstStyle/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lang="en-US" sz="1350" b="1" i="0" u="none" strike="noStrike" kern="1200" cap="none" spc="13" normalizeH="0" baseline="0" noProof="0">
                  <a:ln>
                    <a:noFill/>
                  </a:ln>
                  <a:solidFill>
                    <a:srgbClr val="42505D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5. HELPING</a:t>
              </a:r>
            </a:p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lang="en-US" sz="1350" b="1" i="0" u="none" strike="noStrike" kern="1200" cap="none" spc="13" normalizeH="0" baseline="0" noProof="0">
                  <a:ln>
                    <a:noFill/>
                  </a:ln>
                  <a:solidFill>
                    <a:srgbClr val="42505D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PROSPECT TO BECOME A PARTNER</a:t>
              </a: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748A9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" name="Shape 988">
              <a:extLst>
                <a:ext uri="{FF2B5EF4-FFF2-40B4-BE49-F238E27FC236}">
                  <a16:creationId xmlns:a16="http://schemas.microsoft.com/office/drawing/2014/main" id="{271E975D-AD71-460C-8413-9DEC4EF46A60}"/>
                </a:ext>
              </a:extLst>
            </p:cNvPr>
            <p:cNvSpPr/>
            <p:nvPr/>
          </p:nvSpPr>
          <p:spPr>
            <a:xfrm>
              <a:off x="15821634" y="4895084"/>
              <a:ext cx="463300" cy="405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FE6EB"/>
            </a:solidFill>
            <a:ln>
              <a:round/>
            </a:ln>
          </p:spPr>
          <p:txBody>
            <a:bodyPr lIns="0" tIns="0" rIns="0" bIns="0"/>
            <a:lstStyle/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793D354-AF7E-4789-8CE8-9A876BCC35ED}"/>
              </a:ext>
            </a:extLst>
          </p:cNvPr>
          <p:cNvGrpSpPr/>
          <p:nvPr/>
        </p:nvGrpSpPr>
        <p:grpSpPr>
          <a:xfrm>
            <a:off x="8153844" y="2628341"/>
            <a:ext cx="1452901" cy="1268291"/>
            <a:chOff x="16436342" y="3717720"/>
            <a:chExt cx="2905801" cy="2536582"/>
          </a:xfrm>
        </p:grpSpPr>
        <p:sp>
          <p:nvSpPr>
            <p:cNvPr id="25" name="Shape 985">
              <a:extLst>
                <a:ext uri="{FF2B5EF4-FFF2-40B4-BE49-F238E27FC236}">
                  <a16:creationId xmlns:a16="http://schemas.microsoft.com/office/drawing/2014/main" id="{FFA9C377-2E2D-4DAF-AB7D-CCC957A97C25}"/>
                </a:ext>
              </a:extLst>
            </p:cNvPr>
            <p:cNvSpPr/>
            <p:nvPr/>
          </p:nvSpPr>
          <p:spPr>
            <a:xfrm rot="5400000">
              <a:off x="17080792" y="3638336"/>
              <a:ext cx="1430944" cy="2719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3480" y="0"/>
                  </a:lnTo>
                  <a:lnTo>
                    <a:pt x="3480" y="19507"/>
                  </a:lnTo>
                  <a:lnTo>
                    <a:pt x="21600" y="19507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748A9F"/>
            </a:solidFill>
            <a:ln>
              <a:round/>
            </a:ln>
          </p:spPr>
          <p:txBody>
            <a:bodyPr lIns="0" tIns="0" rIns="0" bIns="0"/>
            <a:lstStyle/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26" name="Shape 986">
              <a:extLst>
                <a:ext uri="{FF2B5EF4-FFF2-40B4-BE49-F238E27FC236}">
                  <a16:creationId xmlns:a16="http://schemas.microsoft.com/office/drawing/2014/main" id="{40F80AFF-A57B-4DF0-B727-614D46A0FE27}"/>
                </a:ext>
              </a:extLst>
            </p:cNvPr>
            <p:cNvSpPr/>
            <p:nvPr/>
          </p:nvSpPr>
          <p:spPr>
            <a:xfrm>
              <a:off x="18747573" y="3717720"/>
              <a:ext cx="463300" cy="405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FE6EB"/>
            </a:solidFill>
            <a:ln>
              <a:round/>
            </a:ln>
          </p:spPr>
          <p:txBody>
            <a:bodyPr lIns="0" tIns="0" rIns="0" bIns="0"/>
            <a:lstStyle/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31" name="Shape 993">
              <a:extLst>
                <a:ext uri="{FF2B5EF4-FFF2-40B4-BE49-F238E27FC236}">
                  <a16:creationId xmlns:a16="http://schemas.microsoft.com/office/drawing/2014/main" id="{734FA4D3-D881-4780-B310-012CAFE01E5D}"/>
                </a:ext>
              </a:extLst>
            </p:cNvPr>
            <p:cNvSpPr/>
            <p:nvPr/>
          </p:nvSpPr>
          <p:spPr>
            <a:xfrm>
              <a:off x="17109990" y="4818570"/>
              <a:ext cx="2232155" cy="14357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xmlns:p159="http://schemas.microsoft.com/office/powerpoint/2015/09/main"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val="1"/>
              </a:ext>
            </a:extLst>
          </p:spPr>
          <p:txBody>
            <a:bodyPr lIns="0" tIns="0" rIns="0" bIns="0"/>
            <a:lstStyle/>
            <a:p>
              <a:pPr marL="257175" marR="0" lvl="0" indent="-257175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 startAt="6"/>
                <a:tabLst/>
                <a:defRPr sz="1800"/>
              </a:pPr>
              <a:r>
                <a:rPr kumimoji="0" lang="en-US" sz="1350" b="1" i="0" u="none" strike="noStrike" kern="1200" cap="none" spc="13" normalizeH="0" baseline="0" noProof="0">
                  <a:ln>
                    <a:noFill/>
                  </a:ln>
                  <a:solidFill>
                    <a:srgbClr val="42505D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HELPING </a:t>
              </a:r>
            </a:p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lang="en-US" sz="1350" b="1" i="0" u="none" strike="noStrike" kern="1200" cap="none" spc="13" normalizeH="0" baseline="0" noProof="0">
                  <a:ln>
                    <a:noFill/>
                  </a:ln>
                  <a:solidFill>
                    <a:srgbClr val="42505D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PARTNER GET STARTED</a:t>
              </a: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748A9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F3B525F-5A6D-4433-97FA-61623ED9F430}"/>
              </a:ext>
            </a:extLst>
          </p:cNvPr>
          <p:cNvGrpSpPr/>
          <p:nvPr/>
        </p:nvGrpSpPr>
        <p:grpSpPr>
          <a:xfrm>
            <a:off x="9638676" y="2326804"/>
            <a:ext cx="1858157" cy="991617"/>
            <a:chOff x="19406008" y="3114646"/>
            <a:chExt cx="3716314" cy="1983233"/>
          </a:xfrm>
        </p:grpSpPr>
        <p:sp>
          <p:nvSpPr>
            <p:cNvPr id="27" name="Shape 987">
              <a:extLst>
                <a:ext uri="{FF2B5EF4-FFF2-40B4-BE49-F238E27FC236}">
                  <a16:creationId xmlns:a16="http://schemas.microsoft.com/office/drawing/2014/main" id="{522FDD1D-0F48-4F35-89A9-D3253410E397}"/>
                </a:ext>
              </a:extLst>
            </p:cNvPr>
            <p:cNvSpPr/>
            <p:nvPr/>
          </p:nvSpPr>
          <p:spPr>
            <a:xfrm rot="5400000">
              <a:off x="20050455" y="2470198"/>
              <a:ext cx="1430943" cy="2719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3480" y="0"/>
                  </a:lnTo>
                  <a:lnTo>
                    <a:pt x="3480" y="19507"/>
                  </a:lnTo>
                  <a:lnTo>
                    <a:pt x="21600" y="19507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748A9F"/>
            </a:solidFill>
            <a:ln>
              <a:round/>
            </a:ln>
          </p:spPr>
          <p:txBody>
            <a:bodyPr lIns="0" tIns="0" rIns="0" bIns="0"/>
            <a:lstStyle/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32" name="Shape 994">
              <a:extLst>
                <a:ext uri="{FF2B5EF4-FFF2-40B4-BE49-F238E27FC236}">
                  <a16:creationId xmlns:a16="http://schemas.microsoft.com/office/drawing/2014/main" id="{8A12E776-7097-4CED-875E-F75471A03D69}"/>
                </a:ext>
              </a:extLst>
            </p:cNvPr>
            <p:cNvSpPr/>
            <p:nvPr/>
          </p:nvSpPr>
          <p:spPr>
            <a:xfrm>
              <a:off x="20056018" y="3662147"/>
              <a:ext cx="3066304" cy="14357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xmlns:p159="http://schemas.microsoft.com/office/powerpoint/2015/09/main"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val="1"/>
              </a:ext>
            </a:extLst>
          </p:spPr>
          <p:txBody>
            <a:bodyPr lIns="0" tIns="0" rIns="0" bIns="0"/>
            <a:lstStyle/>
            <a:p>
              <a:pPr marL="257175" marR="0" lvl="0" indent="-257175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 startAt="7"/>
                <a:tabLst/>
                <a:defRPr sz="1800"/>
              </a:pPr>
              <a:r>
                <a:rPr kumimoji="0" lang="en-US" sz="1350" b="1" i="0" u="none" strike="noStrike" kern="1200" cap="none" spc="13" normalizeH="0" baseline="0" noProof="0">
                  <a:ln>
                    <a:noFill/>
                  </a:ln>
                  <a:solidFill>
                    <a:srgbClr val="42505D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PROMOTING</a:t>
              </a:r>
            </a:p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lang="en-US" sz="1350" b="1" i="0" u="none" strike="noStrike" kern="1200" cap="none" spc="13" normalizeH="0" baseline="0" noProof="0">
                  <a:ln>
                    <a:noFill/>
                  </a:ln>
                  <a:solidFill>
                    <a:srgbClr val="42505D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EVENTS</a:t>
              </a: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748A9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1026" name="Picture 2" descr="Image result for silhouette of a person walking">
            <a:extLst>
              <a:ext uri="{FF2B5EF4-FFF2-40B4-BE49-F238E27FC236}">
                <a16:creationId xmlns:a16="http://schemas.microsoft.com/office/drawing/2014/main" id="{9F03688B-F7B7-4A1C-8758-B8FCB7620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00" b="90000" l="10000" r="90000">
                        <a14:foregroundMark x1="48077" y1="7500" x2="51538" y2="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3518" y="1921007"/>
            <a:ext cx="2347695" cy="25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20">
            <a:extLst>
              <a:ext uri="{FF2B5EF4-FFF2-40B4-BE49-F238E27FC236}">
                <a16:creationId xmlns:a16="http://schemas.microsoft.com/office/drawing/2014/main" id="{D56132F1-2FA2-4B35-B738-C8245F7B2A35}"/>
              </a:ext>
            </a:extLst>
          </p:cNvPr>
          <p:cNvGrpSpPr/>
          <p:nvPr/>
        </p:nvGrpSpPr>
        <p:grpSpPr>
          <a:xfrm>
            <a:off x="436264" y="633745"/>
            <a:ext cx="6071906" cy="827728"/>
            <a:chOff x="2122225" y="-5274275"/>
            <a:chExt cx="12143810" cy="1655456"/>
          </a:xfrm>
        </p:grpSpPr>
        <p:sp>
          <p:nvSpPr>
            <p:cNvPr id="35" name="Shape 18">
              <a:extLst>
                <a:ext uri="{FF2B5EF4-FFF2-40B4-BE49-F238E27FC236}">
                  <a16:creationId xmlns:a16="http://schemas.microsoft.com/office/drawing/2014/main" id="{9C738375-AE50-4A07-A5C6-F55897CBD1AC}"/>
                </a:ext>
              </a:extLst>
            </p:cNvPr>
            <p:cNvSpPr/>
            <p:nvPr/>
          </p:nvSpPr>
          <p:spPr>
            <a:xfrm>
              <a:off x="2452673" y="-5274275"/>
              <a:ext cx="11813362" cy="1210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xmlns:p159="http://schemas.microsoft.com/office/powerpoint/2015/09/main"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7200">
                  <a:solidFill>
                    <a:srgbClr val="42A3E8"/>
                  </a:solidFill>
                  <a:latin typeface="Montserrat-Bold"/>
                  <a:ea typeface="Montserrat-Bold"/>
                  <a:cs typeface="Montserrat-Bold"/>
                  <a:sym typeface="Montserrat-Bold"/>
                </a:defRPr>
              </a:lvl1pPr>
            </a:lstStyle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r>
                <a:rPr kumimoji="0" lang="en-US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Lato" panose="020F0502020204030203" pitchFamily="34" charset="0"/>
                  <a:sym typeface="Montserrat-Bold"/>
                </a:rPr>
                <a:t>7 SKILLS TO BECOME A </a:t>
              </a:r>
              <a:endParaRPr kumimoji="0" sz="3600" b="1" i="0" u="none" strike="noStrike" kern="1200" cap="none" spc="30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Lato" panose="020F0502020204030203" pitchFamily="34" charset="0"/>
                <a:sym typeface="Montserrat-Bold"/>
              </a:endParaRPr>
            </a:p>
          </p:txBody>
        </p:sp>
        <p:sp>
          <p:nvSpPr>
            <p:cNvPr id="36" name="Shape 19">
              <a:extLst>
                <a:ext uri="{FF2B5EF4-FFF2-40B4-BE49-F238E27FC236}">
                  <a16:creationId xmlns:a16="http://schemas.microsoft.com/office/drawing/2014/main" id="{04F9EDA2-9A50-497B-B407-3032D9FDED64}"/>
                </a:ext>
              </a:extLst>
            </p:cNvPr>
            <p:cNvSpPr/>
            <p:nvPr/>
          </p:nvSpPr>
          <p:spPr>
            <a:xfrm>
              <a:off x="2122225" y="-4275409"/>
              <a:ext cx="9690472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xmlns:p159="http://schemas.microsoft.com/office/powerpoint/2015/09/main"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2400">
                  <a:solidFill>
                    <a:srgbClr val="35414C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r>
                <a:rPr kumimoji="0" lang="en-US" sz="1800" b="1" i="0" u="none" strike="noStrike" kern="1200" cap="none" spc="15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PROFESSIONAL NETWORK MARKETER</a:t>
              </a:r>
              <a:endParaRPr kumimoji="0" sz="1800" b="1" i="0" u="none" strike="noStrike" kern="1200" cap="none" spc="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537188F-62C2-48C9-A6D9-6ED73E58F792}"/>
              </a:ext>
            </a:extLst>
          </p:cNvPr>
          <p:cNvSpPr txBox="1"/>
          <p:nvPr/>
        </p:nvSpPr>
        <p:spPr>
          <a:xfrm flipH="1">
            <a:off x="3001129" y="1437597"/>
            <a:ext cx="5217043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2286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Go Pro Book – by Eric Worre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Gill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48A49E9-E9D5-48CB-B138-C3554DAA48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Montserrat-Regular" charset="0"/>
                <a:ea typeface="ＭＳ Ｐゴシック" charset="0"/>
                <a:sym typeface="Montserrat-Regular" charset="0"/>
              </a:rPr>
              <a:t>Santecorp.com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7DBA1D-2410-4121-9381-62E20268A7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74927" y="177113"/>
            <a:ext cx="99387" cy="207749"/>
          </a:xfrm>
        </p:spPr>
        <p:txBody>
          <a:bodyPr/>
          <a:lstStyle/>
          <a:p>
            <a:pPr marL="0" marR="0" lvl="0" indent="0" algn="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0360BF-F590-44C3-913D-DB7AFB9E57F8}" type="slidenum"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 charset="0"/>
                <a:ea typeface="ＭＳ Ｐゴシック" charset="0"/>
                <a:cs typeface="Open Sans Bold" charset="0"/>
              </a:rPr>
              <a:pPr marL="0" marR="0" lvl="0" indent="0" algn="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 charset="0"/>
              <a:ea typeface="ＭＳ Ｐゴシック" charset="0"/>
              <a:cs typeface="Open Sans Bold" charset="0"/>
            </a:endParaRPr>
          </a:p>
        </p:txBody>
      </p:sp>
      <p:pic>
        <p:nvPicPr>
          <p:cNvPr id="8" name="Picture 7" descr="A person standing in front of a coat&#10;&#10;Description automatically generated">
            <a:extLst>
              <a:ext uri="{FF2B5EF4-FFF2-40B4-BE49-F238E27FC236}">
                <a16:creationId xmlns:a16="http://schemas.microsoft.com/office/drawing/2014/main" id="{FC9DB2BA-EB21-4EE7-BB22-B125DD2FD1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0" y="0"/>
            <a:ext cx="12114581" cy="8076387"/>
          </a:xfrm>
          <a:prstGeom prst="rect">
            <a:avLst/>
          </a:prstGeom>
        </p:spPr>
      </p:pic>
      <p:sp>
        <p:nvSpPr>
          <p:cNvPr id="9" name="Shape 237">
            <a:extLst>
              <a:ext uri="{FF2B5EF4-FFF2-40B4-BE49-F238E27FC236}">
                <a16:creationId xmlns:a16="http://schemas.microsoft.com/office/drawing/2014/main" id="{090F441C-7AC5-4449-BE62-651BD8DEA249}"/>
              </a:ext>
            </a:extLst>
          </p:cNvPr>
          <p:cNvSpPr/>
          <p:nvPr/>
        </p:nvSpPr>
        <p:spPr>
          <a:xfrm>
            <a:off x="0" y="4646645"/>
            <a:ext cx="12269755" cy="2078005"/>
          </a:xfrm>
          <a:prstGeom prst="roundRect">
            <a:avLst>
              <a:gd name="adj" fmla="val 1152"/>
            </a:avLst>
          </a:prstGeom>
          <a:solidFill>
            <a:srgbClr val="92D050">
              <a:alpha val="68000"/>
            </a:srgbClr>
          </a:solidFill>
          <a:ln w="254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l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0" name="Shape 48">
            <a:extLst>
              <a:ext uri="{FF2B5EF4-FFF2-40B4-BE49-F238E27FC236}">
                <a16:creationId xmlns:a16="http://schemas.microsoft.com/office/drawing/2014/main" id="{588944C7-6B08-4500-9E58-51D08C70FC2A}"/>
              </a:ext>
            </a:extLst>
          </p:cNvPr>
          <p:cNvSpPr/>
          <p:nvPr/>
        </p:nvSpPr>
        <p:spPr>
          <a:xfrm>
            <a:off x="398115" y="4738979"/>
            <a:ext cx="11423771" cy="1713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As a professional, you need to understand this skill.  The Fortune is in the </a:t>
            </a:r>
            <a:r>
              <a:rPr kumimoji="0" lang="en-US" sz="27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Follow up.  This skill is responsible for you getting paid.  You don’t make money for approaching people, you make money when you get them to a presentation, follow up, and get them signed up.</a:t>
            </a:r>
          </a:p>
        </p:txBody>
      </p:sp>
    </p:spTree>
    <p:extLst>
      <p:ext uri="{BB962C8B-B14F-4D97-AF65-F5344CB8AC3E}">
        <p14:creationId xmlns:p14="http://schemas.microsoft.com/office/powerpoint/2010/main" val="265950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CB88C88A-7737-4DAE-B7D7-B45578890DDD}"/>
              </a:ext>
            </a:extLst>
          </p:cNvPr>
          <p:cNvGrpSpPr/>
          <p:nvPr/>
        </p:nvGrpSpPr>
        <p:grpSpPr>
          <a:xfrm>
            <a:off x="1465101" y="-1335055"/>
            <a:ext cx="8797795" cy="8333792"/>
            <a:chOff x="2930203" y="-2502159"/>
            <a:chExt cx="17595589" cy="1666758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A4F285F-6284-43D8-95EF-4CB607A87FE5}"/>
                </a:ext>
              </a:extLst>
            </p:cNvPr>
            <p:cNvSpPr/>
            <p:nvPr/>
          </p:nvSpPr>
          <p:spPr>
            <a:xfrm>
              <a:off x="2930203" y="4406435"/>
              <a:ext cx="3153748" cy="794544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marL="0" marR="0" lvl="0" indent="0" algn="ctr" defTabSz="2921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  <a:sym typeface="Gill Sans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8AA14F5-57F0-4452-8C11-F48D38BA119E}"/>
                </a:ext>
              </a:extLst>
            </p:cNvPr>
            <p:cNvGrpSpPr/>
            <p:nvPr/>
          </p:nvGrpSpPr>
          <p:grpSpPr>
            <a:xfrm>
              <a:off x="3858208" y="-2502159"/>
              <a:ext cx="16667584" cy="16667584"/>
              <a:chOff x="3858208" y="-2502159"/>
              <a:chExt cx="16667584" cy="16667584"/>
            </a:xfrm>
          </p:grpSpPr>
          <p:pic>
            <p:nvPicPr>
              <p:cNvPr id="5" name="Picture 4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D498DDE2-3751-4C63-844F-813AE831BB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58208" y="-2502159"/>
                <a:ext cx="16667584" cy="16667584"/>
              </a:xfrm>
              <a:prstGeom prst="rect">
                <a:avLst/>
              </a:prstGeom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ADF7BD5-370F-4B61-A9ED-DE2F733D1770}"/>
                  </a:ext>
                </a:extLst>
              </p:cNvPr>
              <p:cNvSpPr txBox="1"/>
              <p:nvPr/>
            </p:nvSpPr>
            <p:spPr>
              <a:xfrm>
                <a:off x="10412968" y="12134825"/>
                <a:ext cx="2446740" cy="12105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25400" tIns="25400" rIns="25400" bIns="25400" numCol="1" spcCol="38100" rtlCol="0" anchor="ctr">
                <a:spAutoFit/>
              </a:bodyPr>
              <a:lstStyle/>
              <a:p>
                <a:pPr marL="0" marR="0" lvl="0" indent="0" algn="ctr" defTabSz="412750" rtl="0" eaLnBrk="1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  <a:sym typeface="Gill Sans"/>
                  </a:rPr>
                  <a:t>Business</a:t>
                </a:r>
              </a:p>
              <a:p>
                <a:pPr marL="0" marR="0" lvl="0" indent="0" algn="ctr" defTabSz="412750" rtl="0" eaLnBrk="1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  <a:sym typeface="Gill Sans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rPr>
                  <a:t>Partner</a:t>
                </a:r>
                <a:endPara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  <a:sym typeface="Gill Sans"/>
                </a:endParaRP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2CB69A3-8647-4065-B9A8-CED789BFAC34}"/>
                </a:ext>
              </a:extLst>
            </p:cNvPr>
            <p:cNvSpPr txBox="1"/>
            <p:nvPr/>
          </p:nvSpPr>
          <p:spPr>
            <a:xfrm>
              <a:off x="3172409" y="4475409"/>
              <a:ext cx="2556588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marL="0" marR="0" lvl="0" indent="0" algn="ctr" defTabSz="41275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  <a:sym typeface="Gill Sans"/>
                </a:rPr>
                <a:t>Leak Point</a:t>
              </a:r>
            </a:p>
          </p:txBody>
        </p:sp>
      </p:grpSp>
      <p:sp>
        <p:nvSpPr>
          <p:cNvPr id="32" name="Arc 31">
            <a:extLst>
              <a:ext uri="{FF2B5EF4-FFF2-40B4-BE49-F238E27FC236}">
                <a16:creationId xmlns:a16="http://schemas.microsoft.com/office/drawing/2014/main" id="{648BA0EA-6546-462D-A99D-7B07821331A7}"/>
              </a:ext>
            </a:extLst>
          </p:cNvPr>
          <p:cNvSpPr/>
          <p:nvPr/>
        </p:nvSpPr>
        <p:spPr>
          <a:xfrm flipH="1">
            <a:off x="6532789" y="4708476"/>
            <a:ext cx="1505339" cy="1025562"/>
          </a:xfrm>
          <a:prstGeom prst="arc">
            <a:avLst>
              <a:gd name="adj1" fmla="val 20696060"/>
              <a:gd name="adj2" fmla="val 3714004"/>
            </a:avLst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22860" rIns="45720" bIns="22860" numCol="1" spcCol="38100" rtlCol="0" anchor="t">
            <a:noAutofit/>
          </a:bodyPr>
          <a:lstStyle/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9A36419-670B-41F6-AF3A-1EE1058E3731}"/>
              </a:ext>
            </a:extLst>
          </p:cNvPr>
          <p:cNvSpPr txBox="1"/>
          <p:nvPr/>
        </p:nvSpPr>
        <p:spPr>
          <a:xfrm>
            <a:off x="6636102" y="5627727"/>
            <a:ext cx="2135152" cy="48218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ctr" defTabSz="41275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  <a:sym typeface="Gill Sans"/>
              </a:rPr>
              <a:t>Natural Leakage</a:t>
            </a:r>
          </a:p>
          <a:p>
            <a:pPr marL="0" marR="0" lvl="0" indent="0" algn="ctr" defTabSz="41275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(Not Interested)</a:t>
            </a:r>
            <a:endParaRPr kumimoji="0" lang="en-US" sz="52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Gill San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B10141-61C8-49E6-B925-48C62590BB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74927" y="177113"/>
            <a:ext cx="99387" cy="207749"/>
          </a:xfrm>
        </p:spPr>
        <p:txBody>
          <a:bodyPr/>
          <a:lstStyle/>
          <a:p>
            <a:pPr marL="0" marR="0" lvl="0" indent="0" algn="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0360BF-F590-44C3-913D-DB7AFB9E57F8}" type="slidenum"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 charset="0"/>
                <a:ea typeface="ＭＳ Ｐゴシック" charset="0"/>
                <a:cs typeface="Open Sans Bold" charset="0"/>
              </a:rPr>
              <a:pPr marL="0" marR="0" lvl="0" indent="0" algn="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 charset="0"/>
              <a:ea typeface="ＭＳ Ｐゴシック" charset="0"/>
              <a:cs typeface="Open Sans Bold" charset="0"/>
            </a:endParaRPr>
          </a:p>
        </p:txBody>
      </p:sp>
      <p:sp>
        <p:nvSpPr>
          <p:cNvPr id="8" name="Rectangle: Top Corners One Rounded and One Snipped 7">
            <a:extLst>
              <a:ext uri="{FF2B5EF4-FFF2-40B4-BE49-F238E27FC236}">
                <a16:creationId xmlns:a16="http://schemas.microsoft.com/office/drawing/2014/main" id="{8A4C8849-AF0A-46F5-8D87-833541983160}"/>
              </a:ext>
            </a:extLst>
          </p:cNvPr>
          <p:cNvSpPr/>
          <p:nvPr/>
        </p:nvSpPr>
        <p:spPr>
          <a:xfrm>
            <a:off x="4833257" y="373758"/>
            <a:ext cx="2220686" cy="376436"/>
          </a:xfrm>
          <a:prstGeom prst="snipRound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ctr" defTabSz="2921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Trebuchet MS" panose="020B0603020202020204"/>
              <a:ea typeface="+mn-ea"/>
              <a:cs typeface="+mn-cs"/>
              <a:sym typeface="Gill San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405362B-329A-482F-949E-E0CA59B9B7EA}"/>
              </a:ext>
            </a:extLst>
          </p:cNvPr>
          <p:cNvGrpSpPr/>
          <p:nvPr/>
        </p:nvGrpSpPr>
        <p:grpSpPr>
          <a:xfrm>
            <a:off x="4954555" y="266273"/>
            <a:ext cx="1978090" cy="872062"/>
            <a:chOff x="9909110" y="532546"/>
            <a:chExt cx="3956179" cy="174412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AEEF3A6-4B1E-40AB-91D6-1F755BF55724}"/>
                </a:ext>
              </a:extLst>
            </p:cNvPr>
            <p:cNvSpPr txBox="1"/>
            <p:nvPr/>
          </p:nvSpPr>
          <p:spPr>
            <a:xfrm>
              <a:off x="9909110" y="532546"/>
              <a:ext cx="3956179" cy="1087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marL="0" marR="0" lvl="0" indent="0" algn="ctr" defTabSz="41275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rebuchet MS" panose="020B0603020202020204"/>
                  <a:ea typeface="+mn-ea"/>
                  <a:cs typeface="+mn-cs"/>
                  <a:sym typeface="Gill Sans"/>
                </a:rPr>
                <a:t>Warm Market</a:t>
              </a:r>
            </a:p>
            <a:p>
              <a:pPr marL="0" marR="0" lvl="0" indent="0" algn="ctr" defTabSz="41275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rebuchet MS" panose="020B0603020202020204"/>
                  <a:ea typeface="+mn-ea"/>
                  <a:cs typeface="+mn-cs"/>
                </a:rPr>
                <a:t>Contact List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  <a:sym typeface="Gill Sans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A5C23FE-FD03-4EE8-A221-70D3F159A9A5}"/>
                </a:ext>
              </a:extLst>
            </p:cNvPr>
            <p:cNvCxnSpPr/>
            <p:nvPr/>
          </p:nvCxnSpPr>
          <p:spPr>
            <a:xfrm>
              <a:off x="10319657" y="1774294"/>
              <a:ext cx="0" cy="5023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59F1685-0C6E-4D1D-B251-B3830D490D98}"/>
                </a:ext>
              </a:extLst>
            </p:cNvPr>
            <p:cNvCxnSpPr/>
            <p:nvPr/>
          </p:nvCxnSpPr>
          <p:spPr>
            <a:xfrm>
              <a:off x="11887199" y="1774291"/>
              <a:ext cx="0" cy="5023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2F76CA5-5AE3-4713-93F1-607C6F2F0963}"/>
              </a:ext>
            </a:extLst>
          </p:cNvPr>
          <p:cNvCxnSpPr/>
          <p:nvPr/>
        </p:nvCxnSpPr>
        <p:spPr>
          <a:xfrm>
            <a:off x="6693159" y="887146"/>
            <a:ext cx="0" cy="2511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C083A89-44AA-41A5-AFCB-CB684B87FAE2}"/>
              </a:ext>
            </a:extLst>
          </p:cNvPr>
          <p:cNvCxnSpPr/>
          <p:nvPr/>
        </p:nvCxnSpPr>
        <p:spPr>
          <a:xfrm flipH="1">
            <a:off x="3321698" y="2401852"/>
            <a:ext cx="88640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2B5AB92-A1D0-43FC-8589-05295C081576}"/>
              </a:ext>
            </a:extLst>
          </p:cNvPr>
          <p:cNvCxnSpPr>
            <a:cxnSpLocks/>
          </p:cNvCxnSpPr>
          <p:nvPr/>
        </p:nvCxnSpPr>
        <p:spPr>
          <a:xfrm flipH="1">
            <a:off x="3321698" y="3429000"/>
            <a:ext cx="151155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B3AEE6E-4D2D-4F0F-ADE6-A892A5660512}"/>
              </a:ext>
            </a:extLst>
          </p:cNvPr>
          <p:cNvCxnSpPr>
            <a:cxnSpLocks/>
          </p:cNvCxnSpPr>
          <p:nvPr/>
        </p:nvCxnSpPr>
        <p:spPr>
          <a:xfrm flipH="1">
            <a:off x="3321698" y="4242318"/>
            <a:ext cx="195476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23F39CD-C576-43B8-BAB6-47EB77B28A75}"/>
              </a:ext>
            </a:extLst>
          </p:cNvPr>
          <p:cNvCxnSpPr>
            <a:cxnSpLocks/>
          </p:cNvCxnSpPr>
          <p:nvPr/>
        </p:nvCxnSpPr>
        <p:spPr>
          <a:xfrm flipH="1">
            <a:off x="3321698" y="5038534"/>
            <a:ext cx="220824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3474385-FB3D-4020-B7C0-F4781B55FCFA}"/>
              </a:ext>
            </a:extLst>
          </p:cNvPr>
          <p:cNvCxnSpPr/>
          <p:nvPr/>
        </p:nvCxnSpPr>
        <p:spPr>
          <a:xfrm>
            <a:off x="5701004" y="5048641"/>
            <a:ext cx="0" cy="9222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D763F90-EED3-41CC-B579-1866201CB53E}"/>
              </a:ext>
            </a:extLst>
          </p:cNvPr>
          <p:cNvGrpSpPr/>
          <p:nvPr/>
        </p:nvGrpSpPr>
        <p:grpSpPr>
          <a:xfrm>
            <a:off x="5727539" y="5038534"/>
            <a:ext cx="989041" cy="799508"/>
            <a:chOff x="11455078" y="10077067"/>
            <a:chExt cx="1978082" cy="1599016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30AD6B41-4ECA-4633-8325-DC89CC82B04E}"/>
                </a:ext>
              </a:extLst>
            </p:cNvPr>
            <p:cNvCxnSpPr>
              <a:cxnSpLocks/>
            </p:cNvCxnSpPr>
            <p:nvPr/>
          </p:nvCxnSpPr>
          <p:spPr>
            <a:xfrm>
              <a:off x="12356841" y="10077067"/>
              <a:ext cx="0" cy="94242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C49384E-9D73-4603-96D2-3BDDFD2825AA}"/>
                </a:ext>
              </a:extLst>
            </p:cNvPr>
            <p:cNvSpPr txBox="1"/>
            <p:nvPr/>
          </p:nvSpPr>
          <p:spPr>
            <a:xfrm>
              <a:off x="11455078" y="11081049"/>
              <a:ext cx="1978082" cy="595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marL="0" marR="0" lvl="0" indent="0" algn="ctr" defTabSz="41275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  <a:sym typeface="Gill Sans"/>
                </a:rPr>
                <a:t>Referral</a:t>
              </a:r>
              <a:endPara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  <a:sym typeface="Gill San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4252174-61DF-40E4-8B47-3A2E0BBABFB4}"/>
              </a:ext>
            </a:extLst>
          </p:cNvPr>
          <p:cNvGrpSpPr/>
          <p:nvPr/>
        </p:nvGrpSpPr>
        <p:grpSpPr>
          <a:xfrm>
            <a:off x="4044820" y="4731461"/>
            <a:ext cx="1576874" cy="1247240"/>
            <a:chOff x="8089640" y="9462922"/>
            <a:chExt cx="3153747" cy="2494479"/>
          </a:xfrm>
        </p:grpSpPr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7138F495-15AB-424B-B95B-32227FBA9533}"/>
                </a:ext>
              </a:extLst>
            </p:cNvPr>
            <p:cNvSpPr/>
            <p:nvPr/>
          </p:nvSpPr>
          <p:spPr>
            <a:xfrm>
              <a:off x="8089640" y="9462922"/>
              <a:ext cx="3153747" cy="2051124"/>
            </a:xfrm>
            <a:prstGeom prst="arc">
              <a:avLst>
                <a:gd name="adj1" fmla="val 20696060"/>
                <a:gd name="adj2" fmla="val 3714004"/>
              </a:avLst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22860" rIns="45720" bIns="22860" numCol="1" spcCol="38100" rtlCol="0" anchor="t">
              <a:noAutofit/>
            </a:bodyPr>
            <a:lstStyle/>
            <a:p>
              <a:pPr marL="0" marR="0" lvl="0" indent="0" algn="l" defTabSz="4572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6DF58AF-2E13-4B75-91D0-78C568FE06E3}"/>
                </a:ext>
              </a:extLst>
            </p:cNvPr>
            <p:cNvSpPr txBox="1"/>
            <p:nvPr/>
          </p:nvSpPr>
          <p:spPr>
            <a:xfrm>
              <a:off x="8370738" y="11362367"/>
              <a:ext cx="2446749" cy="595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marL="0" marR="0" lvl="0" indent="0" algn="ctr" defTabSz="41275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  <a:sym typeface="Gill Sans"/>
                </a:rPr>
                <a:t>Customer</a:t>
              </a:r>
              <a:endPara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  <a:sym typeface="Gill Sans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8DCF8B2-3BA0-46D4-BDC9-58E0F2B9DE08}"/>
              </a:ext>
            </a:extLst>
          </p:cNvPr>
          <p:cNvGrpSpPr/>
          <p:nvPr/>
        </p:nvGrpSpPr>
        <p:grpSpPr>
          <a:xfrm>
            <a:off x="1465101" y="3230366"/>
            <a:ext cx="1576874" cy="397272"/>
            <a:chOff x="2930202" y="6460729"/>
            <a:chExt cx="3153747" cy="794542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19A8AC96-F2E6-4C78-BA08-3732AD3BB6F8}"/>
                </a:ext>
              </a:extLst>
            </p:cNvPr>
            <p:cNvSpPr/>
            <p:nvPr/>
          </p:nvSpPr>
          <p:spPr>
            <a:xfrm>
              <a:off x="2930202" y="6460729"/>
              <a:ext cx="3153747" cy="794542"/>
            </a:xfrm>
            <a:prstGeom prst="roundRect">
              <a:avLst/>
            </a:prstGeom>
            <a:grpFill/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marL="0" marR="0" lvl="0" indent="0" algn="ctr" defTabSz="2921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A09FC28-1A99-4B12-9559-1AEBD9F9EE02}"/>
                </a:ext>
              </a:extLst>
            </p:cNvPr>
            <p:cNvSpPr txBox="1"/>
            <p:nvPr/>
          </p:nvSpPr>
          <p:spPr>
            <a:xfrm>
              <a:off x="3228780" y="6549915"/>
              <a:ext cx="2556587" cy="656588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marL="0" marR="0" lvl="0" indent="0" algn="ctr" defTabSz="41275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  <a:sym typeface="Gill Sans"/>
                </a:rPr>
                <a:t>Leak Point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84AD257-BEE2-48CA-B0CB-E4AF1BAB7B55}"/>
              </a:ext>
            </a:extLst>
          </p:cNvPr>
          <p:cNvGrpSpPr/>
          <p:nvPr/>
        </p:nvGrpSpPr>
        <p:grpSpPr>
          <a:xfrm>
            <a:off x="1465101" y="4126494"/>
            <a:ext cx="1576874" cy="397272"/>
            <a:chOff x="2930202" y="8252986"/>
            <a:chExt cx="3153747" cy="794542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B6B6C5F-A334-4093-977A-671ED518F25F}"/>
                </a:ext>
              </a:extLst>
            </p:cNvPr>
            <p:cNvSpPr/>
            <p:nvPr/>
          </p:nvSpPr>
          <p:spPr>
            <a:xfrm>
              <a:off x="2930202" y="8252986"/>
              <a:ext cx="3153747" cy="794542"/>
            </a:xfrm>
            <a:prstGeom prst="roundRect">
              <a:avLst/>
            </a:prstGeom>
            <a:grpFill/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marL="0" marR="0" lvl="0" indent="0" algn="ctr" defTabSz="2921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347CBE8-7967-47F8-B89F-BA2B123B878A}"/>
                </a:ext>
              </a:extLst>
            </p:cNvPr>
            <p:cNvSpPr txBox="1"/>
            <p:nvPr/>
          </p:nvSpPr>
          <p:spPr>
            <a:xfrm>
              <a:off x="3253694" y="8300580"/>
              <a:ext cx="2556587" cy="656588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marL="0" marR="0" lvl="0" indent="0" algn="ctr" defTabSz="41275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  <a:sym typeface="Gill Sans"/>
                </a:rPr>
                <a:t>Leak Point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B16B95A-4757-4DAC-8BD7-A933A753B5BF}"/>
              </a:ext>
            </a:extLst>
          </p:cNvPr>
          <p:cNvGrpSpPr/>
          <p:nvPr/>
        </p:nvGrpSpPr>
        <p:grpSpPr>
          <a:xfrm>
            <a:off x="1465101" y="4994707"/>
            <a:ext cx="1576874" cy="425184"/>
            <a:chOff x="2930201" y="9989419"/>
            <a:chExt cx="3153747" cy="850367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31DC20E-3E07-4CF9-96F2-2A87189674D3}"/>
                </a:ext>
              </a:extLst>
            </p:cNvPr>
            <p:cNvSpPr/>
            <p:nvPr/>
          </p:nvSpPr>
          <p:spPr>
            <a:xfrm>
              <a:off x="2930201" y="10045243"/>
              <a:ext cx="3153747" cy="794543"/>
            </a:xfrm>
            <a:prstGeom prst="roundRect">
              <a:avLst/>
            </a:prstGeom>
            <a:grpFill/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marL="0" marR="0" lvl="0" indent="0" algn="ctr" defTabSz="2921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AD2ED2D-2510-401A-9986-B932C11F4780}"/>
                </a:ext>
              </a:extLst>
            </p:cNvPr>
            <p:cNvSpPr txBox="1"/>
            <p:nvPr/>
          </p:nvSpPr>
          <p:spPr>
            <a:xfrm>
              <a:off x="3228781" y="9989419"/>
              <a:ext cx="2556587" cy="656589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marL="0" marR="0" lvl="0" indent="0" algn="ctr" defTabSz="41275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  <a:sym typeface="Gill Sans"/>
                </a:rPr>
                <a:t>Leak Point</a:t>
              </a:r>
            </a:p>
          </p:txBody>
        </p:sp>
      </p:grpSp>
      <p:sp>
        <p:nvSpPr>
          <p:cNvPr id="60" name="Shape 18">
            <a:extLst>
              <a:ext uri="{FF2B5EF4-FFF2-40B4-BE49-F238E27FC236}">
                <a16:creationId xmlns:a16="http://schemas.microsoft.com/office/drawing/2014/main" id="{99B848E5-0B5A-41A6-9A24-2D7CE0549318}"/>
              </a:ext>
            </a:extLst>
          </p:cNvPr>
          <p:cNvSpPr/>
          <p:nvPr/>
        </p:nvSpPr>
        <p:spPr>
          <a:xfrm>
            <a:off x="363749" y="368637"/>
            <a:ext cx="3051285" cy="22672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="" xmlns:ma14="http://schemas.microsoft.com/office/mac/drawingml/2011/main" val="1"/>
            </a:ext>
          </a:extLst>
        </p:spPr>
        <p:txBody>
          <a:bodyPr wrap="none" lIns="25400" tIns="25400" rIns="25400" bIns="25400" numCol="1" anchor="ctr">
            <a:spAutoFit/>
          </a:bodyPr>
          <a:lstStyle>
            <a:lvl1pPr>
              <a:defRPr sz="7200">
                <a:solidFill>
                  <a:srgbClr val="42A3E8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lvl1pPr>
          </a:lstStyle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ato" panose="020F0502020204030203" pitchFamily="34" charset="0"/>
                <a:sym typeface="Montserrat-Bold"/>
              </a:rPr>
              <a:t>FOLLOW UP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ato" panose="020F0502020204030203" pitchFamily="34" charset="0"/>
                <a:sym typeface="Montserrat-Bold"/>
              </a:rPr>
              <a:t>FUNNEL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Lato" panose="020F0502020204030203" pitchFamily="34" charset="0"/>
              <a:sym typeface="Montserrat-Bold"/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endParaRPr kumimoji="0" sz="3600" b="1" i="0" u="none" strike="noStrike" kern="1200" cap="none" spc="30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Lato" panose="020F0502020204030203" pitchFamily="34" charset="0"/>
              <a:sym typeface="Montserrat-Bold"/>
            </a:endParaRPr>
          </a:p>
        </p:txBody>
      </p:sp>
      <p:sp>
        <p:nvSpPr>
          <p:cNvPr id="61" name="Flowchart: Alternate Process 60">
            <a:extLst>
              <a:ext uri="{FF2B5EF4-FFF2-40B4-BE49-F238E27FC236}">
                <a16:creationId xmlns:a16="http://schemas.microsoft.com/office/drawing/2014/main" id="{8CFD7C3F-67AF-40FA-ADCF-469E09A24F97}"/>
              </a:ext>
            </a:extLst>
          </p:cNvPr>
          <p:cNvSpPr/>
          <p:nvPr/>
        </p:nvSpPr>
        <p:spPr>
          <a:xfrm>
            <a:off x="7983896" y="3232466"/>
            <a:ext cx="4052595" cy="397272"/>
          </a:xfrm>
          <a:prstGeom prst="flowChartAlternateProcess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ctr" defTabSz="2921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Trebuchet MS" panose="020B0603020202020204"/>
              <a:ea typeface="+mn-ea"/>
              <a:cs typeface="+mn-cs"/>
              <a:sym typeface="Gill San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81E811E-E7D5-4569-A623-35ACD95FE3B6}"/>
              </a:ext>
            </a:extLst>
          </p:cNvPr>
          <p:cNvSpPr txBox="1"/>
          <p:nvPr/>
        </p:nvSpPr>
        <p:spPr>
          <a:xfrm>
            <a:off x="8092755" y="2437057"/>
            <a:ext cx="3903305" cy="19902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41275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  <a:sym typeface="Gill Sans"/>
              </a:rPr>
              <a:t>If you input warm market contacts list through</a:t>
            </a:r>
          </a:p>
          <a:p>
            <a:pPr marL="0" marR="0" lvl="0" indent="0" algn="l" defTabSz="41275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  <a:sym typeface="Gill Sans"/>
              </a:rPr>
              <a:t>Your sales the funnel properly by correctly </a:t>
            </a:r>
          </a:p>
          <a:p>
            <a:pPr marL="0" marR="0" lvl="0" indent="0" algn="l" defTabSz="41275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  <a:sym typeface="Gill Sans"/>
              </a:rPr>
              <a:t>Executing the</a:t>
            </a:r>
          </a:p>
          <a:p>
            <a:pPr marL="0" marR="0" lvl="0" indent="0" algn="l" defTabSz="41275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Gill Sans"/>
            </a:endParaRPr>
          </a:p>
          <a:p>
            <a:pPr marL="0" marR="0" lvl="0" indent="0" algn="l" defTabSz="41275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Invitation | Presentation  |  Close  | Follow up</a:t>
            </a:r>
          </a:p>
          <a:p>
            <a:pPr marL="0" marR="0" lvl="0" indent="0" algn="l" defTabSz="41275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Gill Sans"/>
            </a:endParaRPr>
          </a:p>
          <a:p>
            <a:pPr marL="0" marR="0" lvl="0" indent="0" algn="l" defTabSz="41275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  <a:sym typeface="Gill Sans"/>
              </a:rPr>
              <a:t>If your results are not what you expect you will be able to see where people are leaking out of the funnel and make the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corrections quickly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80901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565C35A-C6FA-4269-822E-6DB5B9C488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8BBEF76-F066-4551-8A87-AAFD9969E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7E701E2-9884-4313-A922-224D075A7C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3">
              <a:extLst>
                <a:ext uri="{FF2B5EF4-FFF2-40B4-BE49-F238E27FC236}">
                  <a16:creationId xmlns:a16="http://schemas.microsoft.com/office/drawing/2014/main" id="{32C9DF5B-371A-4170-9F46-B6EE7EF028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5">
              <a:extLst>
                <a:ext uri="{FF2B5EF4-FFF2-40B4-BE49-F238E27FC236}">
                  <a16:creationId xmlns:a16="http://schemas.microsoft.com/office/drawing/2014/main" id="{00EAEF78-4C36-4EC9-855A-C27427C36B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5E397A22-38A0-4816-926B-740F8E189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7">
              <a:extLst>
                <a:ext uri="{FF2B5EF4-FFF2-40B4-BE49-F238E27FC236}">
                  <a16:creationId xmlns:a16="http://schemas.microsoft.com/office/drawing/2014/main" id="{A4756C8A-87DB-494D-999F-E6C0EB0BDA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28">
              <a:extLst>
                <a:ext uri="{FF2B5EF4-FFF2-40B4-BE49-F238E27FC236}">
                  <a16:creationId xmlns:a16="http://schemas.microsoft.com/office/drawing/2014/main" id="{FB60A164-1613-43A9-A23E-870E89DD9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9">
              <a:extLst>
                <a:ext uri="{FF2B5EF4-FFF2-40B4-BE49-F238E27FC236}">
                  <a16:creationId xmlns:a16="http://schemas.microsoft.com/office/drawing/2014/main" id="{CA0CF5DE-8A99-4138-A0F0-C84DA0C73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B41D911B-1F2A-43C3-BDE4-77A1F3D85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A429A86E-CFC2-4521-9A58-DF4BF96D95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377F545A-A4BF-4D23-B82E-2D33535D6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5" name="Picture 4" descr="A person sitting at a table&#10;&#10;Description automatically generated">
            <a:extLst>
              <a:ext uri="{FF2B5EF4-FFF2-40B4-BE49-F238E27FC236}">
                <a16:creationId xmlns:a16="http://schemas.microsoft.com/office/drawing/2014/main" id="{D3D46134-E8A1-4C34-8007-6E70409F38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8" r="-1" b="19597"/>
          <a:stretch/>
        </p:blipFill>
        <p:spPr>
          <a:xfrm>
            <a:off x="-1235347" y="8467"/>
            <a:ext cx="13424171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2A8DFC4-8E11-425B-8FA8-340A595517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7334" y="6258182"/>
            <a:ext cx="6297612" cy="365125"/>
          </a:xfrm>
        </p:spPr>
        <p:txBody>
          <a:bodyPr vert="horz" wrap="square" lIns="45720" tIns="22860" rIns="45720" bIns="22860" rtlCol="0" anchor="ctr">
            <a:norm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ＭＳ Ｐゴシック" charset="0"/>
                <a:cs typeface="+mn-cs"/>
                <a:sym typeface="Montserrat-Regular" charset="0"/>
              </a:rPr>
              <a:t>Santecorp.com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DDD780-87D0-47BC-A270-199377DC1F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5194" y="6258182"/>
            <a:ext cx="683339" cy="365125"/>
          </a:xfrm>
        </p:spPr>
        <p:txBody>
          <a:bodyPr vert="horz" wrap="none" lIns="45720" tIns="22860" rIns="45720" bIns="22860" rtlCol="0" anchor="ctr">
            <a:normAutofit/>
          </a:bodyPr>
          <a:lstStyle/>
          <a:p>
            <a:pPr marL="0" marR="0" lvl="0" indent="0" algn="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fld id="{180360BF-F590-44C3-913D-DB7AFB9E57F8}" type="slidenum">
              <a:rPr kumimoji="0" lang="en-US" sz="4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ＭＳ Ｐゴシック" charset="0"/>
                <a:cs typeface="Open Sans Bold" charset="0"/>
              </a:rPr>
              <a:pPr marL="0" marR="0" lvl="0" indent="0" algn="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4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ＭＳ Ｐゴシック" charset="0"/>
              <a:cs typeface="Open Sans Bold" charset="0"/>
            </a:endParaRP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7201222B-31DB-4A27-941F-EEAA2E977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894" y="1654109"/>
            <a:ext cx="6362236" cy="478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02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0E63F1F-7A82-49C2-8BCB-FF6260834FD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4994"/>
            <a:ext cx="7972761" cy="425994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FDB5AE-34FA-4E6C-A672-393A78256E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74927" y="177113"/>
            <a:ext cx="99387" cy="207749"/>
          </a:xfrm>
        </p:spPr>
        <p:txBody>
          <a:bodyPr/>
          <a:lstStyle/>
          <a:p>
            <a:pPr marL="0" marR="0" lvl="0" indent="0" algn="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0360BF-F590-44C3-913D-DB7AFB9E57F8}" type="slidenum"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 charset="0"/>
                <a:ea typeface="ＭＳ Ｐゴシック" charset="0"/>
                <a:cs typeface="Open Sans Bold" charset="0"/>
              </a:rPr>
              <a:pPr marL="0" marR="0" lvl="0" indent="0" algn="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 charset="0"/>
              <a:ea typeface="ＭＳ Ｐゴシック" charset="0"/>
              <a:cs typeface="Open Sans Bold" charset="0"/>
            </a:endParaRPr>
          </a:p>
        </p:txBody>
      </p:sp>
      <p:sp>
        <p:nvSpPr>
          <p:cNvPr id="5" name="Shape 29">
            <a:extLst>
              <a:ext uri="{FF2B5EF4-FFF2-40B4-BE49-F238E27FC236}">
                <a16:creationId xmlns:a16="http://schemas.microsoft.com/office/drawing/2014/main" id="{2E75C2B0-3758-422E-9B52-2247233394D9}"/>
              </a:ext>
            </a:extLst>
          </p:cNvPr>
          <p:cNvSpPr/>
          <p:nvPr/>
        </p:nvSpPr>
        <p:spPr>
          <a:xfrm>
            <a:off x="1006549" y="360276"/>
            <a:ext cx="10742079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p159="http://schemas.microsoft.com/office/powerpoint/2015/09/main"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2700">
                <a:solidFill>
                  <a:srgbClr val="748A9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Lato" panose="020F0502020204030203" pitchFamily="34" charset="0"/>
                <a:ea typeface="Open Sans"/>
                <a:cs typeface="Open Sans"/>
                <a:sym typeface="Open Sans"/>
              </a:rPr>
              <a:t>CONCEPT #1: 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Lato" panose="020F0502020204030203" pitchFamily="34" charset="0"/>
                <a:ea typeface="Segoe UI" panose="020B0502040204020203" pitchFamily="34" charset="0"/>
                <a:cs typeface="Segoe UI" panose="020B0502040204020203" pitchFamily="34" charset="0"/>
                <a:sym typeface="linecons"/>
              </a:rPr>
              <a:t>DO WHAT YOU SAID YOU WOULD DO…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A1BA21-1BFD-4059-8444-924DF08B56D2}"/>
              </a:ext>
            </a:extLst>
          </p:cNvPr>
          <p:cNvSpPr/>
          <p:nvPr/>
        </p:nvSpPr>
        <p:spPr>
          <a:xfrm>
            <a:off x="8286307" y="2492579"/>
            <a:ext cx="39056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228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linecons"/>
              </a:rPr>
              <a:t>Be the person who does what they say they are going to do.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BFAD6E-41F2-4A57-BC7A-07ACE1350FB1}"/>
              </a:ext>
            </a:extLst>
          </p:cNvPr>
          <p:cNvSpPr/>
          <p:nvPr/>
        </p:nvSpPr>
        <p:spPr>
          <a:xfrm>
            <a:off x="8286307" y="1545874"/>
            <a:ext cx="39056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228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linecons"/>
              </a:rPr>
              <a:t>Run your business through a physical or electronic calendar.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necons"/>
              <a:ea typeface="+mn-ea"/>
              <a:cs typeface="+mn-cs"/>
              <a:sym typeface="linecon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A54D8A-5DF5-42FC-83DF-236C7639F800}"/>
              </a:ext>
            </a:extLst>
          </p:cNvPr>
          <p:cNvSpPr txBox="1"/>
          <p:nvPr/>
        </p:nvSpPr>
        <p:spPr>
          <a:xfrm>
            <a:off x="8286971" y="3439284"/>
            <a:ext cx="3713584" cy="274434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228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linecons"/>
              </a:rPr>
              <a:t>If you say you’re going to follow up at a specific time or in a specific way,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linecons"/>
              </a:rPr>
              <a:t>DO IT!</a:t>
            </a:r>
          </a:p>
          <a:p>
            <a:pPr marL="0" marR="0" lvl="0" indent="0" algn="l" defTabSz="228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C42F1A">
                  <a:lumMod val="7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linecons"/>
            </a:endParaRPr>
          </a:p>
          <a:p>
            <a:pPr marL="0" marR="0" lvl="0" indent="0" algn="l" defTabSz="228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linecons"/>
              </a:rPr>
              <a:t>Keep a Calendar</a:t>
            </a:r>
          </a:p>
          <a:p>
            <a:pPr marL="0" marR="0" lvl="0" indent="0" algn="l" defTabSz="228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linecons"/>
              </a:rPr>
              <a:t>Be Timely</a:t>
            </a:r>
          </a:p>
          <a:p>
            <a:pPr marL="0" marR="0" lvl="0" indent="0" algn="l" defTabSz="228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linecons"/>
              </a:rPr>
              <a:t>Respect Other’s Time</a:t>
            </a: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necons"/>
              <a:ea typeface="+mn-ea"/>
              <a:cs typeface="+mn-cs"/>
              <a:sym typeface="linecons"/>
            </a:endParaRPr>
          </a:p>
          <a:p>
            <a:pPr marL="0" marR="0" lvl="0" indent="0" algn="ctr" defTabSz="41275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Gill San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6691BE-6AC9-41A8-A6D9-7F1E7E2625EE}"/>
              </a:ext>
            </a:extLst>
          </p:cNvPr>
          <p:cNvSpPr/>
          <p:nvPr/>
        </p:nvSpPr>
        <p:spPr>
          <a:xfrm>
            <a:off x="2133246" y="1000065"/>
            <a:ext cx="7626928" cy="359073"/>
          </a:xfrm>
          <a:prstGeom prst="rect">
            <a:avLst/>
          </a:prstGeom>
          <a:solidFill>
            <a:srgbClr val="00CC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ctr" defTabSz="292100" rtl="0" eaLnBrk="1" fontAlgn="auto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Trebuchet MS" panose="020B0603020202020204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12364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0E63F1F-7A82-49C2-8BCB-FF6260834FD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005" y="1608320"/>
            <a:ext cx="6490996" cy="384020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FDB5AE-34FA-4E6C-A672-393A78256E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74927" y="177113"/>
            <a:ext cx="99387" cy="207749"/>
          </a:xfrm>
        </p:spPr>
        <p:txBody>
          <a:bodyPr/>
          <a:lstStyle/>
          <a:p>
            <a:pPr marL="0" marR="0" lvl="0" indent="0" algn="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0360BF-F590-44C3-913D-DB7AFB9E57F8}" type="slidenum"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 charset="0"/>
                <a:ea typeface="ＭＳ Ｐゴシック" charset="0"/>
                <a:cs typeface="Open Sans Bold" charset="0"/>
              </a:rPr>
              <a:pPr marL="0" marR="0" lvl="0" indent="0" algn="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 charset="0"/>
              <a:ea typeface="ＭＳ Ｐゴシック" charset="0"/>
              <a:cs typeface="Open Sans Bold" charset="0"/>
            </a:endParaRPr>
          </a:p>
        </p:txBody>
      </p:sp>
      <p:sp>
        <p:nvSpPr>
          <p:cNvPr id="5" name="Shape 29">
            <a:extLst>
              <a:ext uri="{FF2B5EF4-FFF2-40B4-BE49-F238E27FC236}">
                <a16:creationId xmlns:a16="http://schemas.microsoft.com/office/drawing/2014/main" id="{2E75C2B0-3758-422E-9B52-2247233394D9}"/>
              </a:ext>
            </a:extLst>
          </p:cNvPr>
          <p:cNvSpPr/>
          <p:nvPr/>
        </p:nvSpPr>
        <p:spPr>
          <a:xfrm>
            <a:off x="443372" y="216305"/>
            <a:ext cx="11434498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p159="http://schemas.microsoft.com/office/powerpoint/2015/09/main"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2700">
                <a:solidFill>
                  <a:srgbClr val="748A9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Lato" panose="020F0502020204030203" pitchFamily="34" charset="0"/>
                <a:ea typeface="Open Sans"/>
                <a:cs typeface="Open Sans"/>
                <a:sym typeface="Open Sans"/>
              </a:rPr>
              <a:t>CONCEPT #2: 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Lato" panose="020F0502020204030203" pitchFamily="34" charset="0"/>
                <a:ea typeface="Open Sans"/>
                <a:cs typeface="Segoe UI" panose="020B0502040204020203" pitchFamily="34" charset="0"/>
                <a:sym typeface="linecons"/>
              </a:rPr>
              <a:t>BOOK A MEETING FROM A MEETING – BAM-FAM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Lato" panose="020F0502020204030203" pitchFamily="34" charset="0"/>
              <a:ea typeface="Segoe UI" pitchFamily="34" charset="0"/>
              <a:cs typeface="Segoe UI" panose="020B0502040204020203" pitchFamily="34" charset="0"/>
              <a:sym typeface="linecon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A1BA21-1BFD-4059-8444-924DF08B56D2}"/>
              </a:ext>
            </a:extLst>
          </p:cNvPr>
          <p:cNvSpPr/>
          <p:nvPr/>
        </p:nvSpPr>
        <p:spPr>
          <a:xfrm>
            <a:off x="354564" y="1474012"/>
            <a:ext cx="5249387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228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linecons"/>
              </a:rPr>
              <a:t>The only reason to have an exposure is to set up the next exposure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42F1A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linecons"/>
              </a:rPr>
              <a:t>…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linecons"/>
              </a:rPr>
              <a:t>BAM-FAM</a:t>
            </a:r>
          </a:p>
          <a:p>
            <a:pPr marL="0" marR="0" lvl="0" indent="0" algn="l" defTabSz="228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C42F1A">
                  <a:lumMod val="7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linecons"/>
            </a:endParaRPr>
          </a:p>
          <a:p>
            <a:pPr marL="0" marR="0" lvl="0" indent="0" algn="l" defTabSz="228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linecons"/>
              </a:rPr>
              <a:t>It takes an average of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42F1A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linecons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linecons"/>
              </a:rPr>
              <a:t>4-6 exposures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linecons"/>
              </a:rPr>
              <a:t>for people to join but can take more than 10. So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linecons"/>
              </a:rPr>
              <a:t>be patient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42F1A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linecons"/>
              </a:rPr>
              <a:t>… </a:t>
            </a:r>
            <a:r>
              <a:rPr lang="en-US" sz="2200" dirty="0">
                <a:solidFill>
                  <a:srgbClr val="00CC00"/>
                </a:solidFill>
                <a:latin typeface="Segoe UI" panose="020B0502040204020203" pitchFamily="34" charset="0"/>
                <a:cs typeface="Segoe UI" panose="020B0502040204020203" pitchFamily="34" charset="0"/>
                <a:sym typeface="linecons"/>
              </a:rPr>
              <a:t>b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linecons"/>
              </a:rPr>
              <a:t>ut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linecons"/>
              </a:rPr>
              <a:t> persistent.</a:t>
            </a:r>
          </a:p>
          <a:p>
            <a:pPr marL="0" marR="0" lvl="0" indent="0" algn="l" defTabSz="228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C42F1A">
                  <a:lumMod val="7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linecons"/>
            </a:endParaRPr>
          </a:p>
          <a:p>
            <a:pPr marL="0" marR="0" lvl="0" indent="0" algn="l" defTabSz="228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linecons"/>
              </a:rPr>
              <a:t>When presenting the first exposure -  Set up and schedule the next exposure. Meaning your follow up call. </a:t>
            </a:r>
          </a:p>
          <a:p>
            <a:pPr marL="0" marR="0" lvl="0" indent="0" algn="l" defTabSz="228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linecons"/>
            </a:endParaRPr>
          </a:p>
          <a:p>
            <a:pPr marL="0" marR="0" lvl="0" indent="0" algn="l" defTabSz="228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linecons"/>
              </a:rPr>
              <a:t>Find a reason to follow up with people – keeping them engaged.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F688711-E21D-4932-9667-16DD2C1B9A79}"/>
              </a:ext>
            </a:extLst>
          </p:cNvPr>
          <p:cNvSpPr/>
          <p:nvPr/>
        </p:nvSpPr>
        <p:spPr>
          <a:xfrm>
            <a:off x="2774587" y="984526"/>
            <a:ext cx="7626928" cy="359073"/>
          </a:xfrm>
          <a:prstGeom prst="rect">
            <a:avLst/>
          </a:prstGeom>
          <a:solidFill>
            <a:srgbClr val="00CC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ctr" defTabSz="292100" rtl="0" eaLnBrk="1" fontAlgn="auto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Trebuchet MS" panose="020B0603020202020204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77379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10">
            <a:extLst>
              <a:ext uri="{FF2B5EF4-FFF2-40B4-BE49-F238E27FC236}">
                <a16:creationId xmlns:a16="http://schemas.microsoft.com/office/drawing/2014/main" id="{6CE6E43D-FC44-4F15-89C6-7C08E9BDC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21115E6-3640-4179-A252-686A27B75B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68D2ABE-CDFA-4BEB-AF45-E43862265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A108FB8B-558B-4F9E-970F-72D2EE57F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481E92F1-5BD2-4422-B875-90578CEAA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9D9630F3-9488-4F58-9098-F6B8552BD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A82B105D-E7A6-4F3A-AFDA-B9133F6BD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592262AB-546B-41A7-99DE-EC034F0722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D878A1F7-F404-41A0-BD7C-9739499BD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076BF32-29FF-4C3A-B1AF-91A28EFD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0A4C29F3-B3A2-40B9-8670-ADA39B0C42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6" name="Picture 5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2C0DD029-D1DC-4A6B-A5D3-9BE15D3F84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3175" y="8472"/>
            <a:ext cx="12191990" cy="685799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68AEF5-CA3E-4A4C-8BB0-27390FF83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</p:spPr>
        <p:txBody>
          <a:bodyPr vert="horz" wrap="square" lIns="45720" tIns="22860" rIns="45720" bIns="22860" rtlCol="0" anchor="ctr">
            <a:norm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ＭＳ Ｐゴシック" charset="0"/>
                <a:cs typeface="+mn-cs"/>
                <a:sym typeface="Montserrat-Regular" charset="0"/>
              </a:rPr>
              <a:t>Santecorp.com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5697D5-AD02-49C5-84D9-775E206165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43673" y="6041362"/>
            <a:ext cx="683339" cy="365125"/>
          </a:xfrm>
        </p:spPr>
        <p:txBody>
          <a:bodyPr vert="horz" wrap="none" lIns="45720" tIns="22860" rIns="45720" bIns="22860" rtlCol="0" anchor="ctr">
            <a:normAutofit/>
          </a:bodyPr>
          <a:lstStyle/>
          <a:p>
            <a:pPr marL="0" marR="0" lvl="0" indent="0" algn="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fld id="{180360BF-F590-44C3-913D-DB7AFB9E57F8}" type="slidenum">
              <a:rPr kumimoji="0" lang="en-US" sz="4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ＭＳ Ｐゴシック" charset="0"/>
                <a:cs typeface="Open Sans Bold" charset="0"/>
              </a:rPr>
              <a:pPr marL="0" marR="0" lvl="0" indent="0" algn="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4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ＭＳ Ｐゴシック" charset="0"/>
              <a:cs typeface="Open Sans Bold" charset="0"/>
            </a:endParaRPr>
          </a:p>
        </p:txBody>
      </p:sp>
      <p:sp>
        <p:nvSpPr>
          <p:cNvPr id="8" name="Shape 237">
            <a:extLst>
              <a:ext uri="{FF2B5EF4-FFF2-40B4-BE49-F238E27FC236}">
                <a16:creationId xmlns:a16="http://schemas.microsoft.com/office/drawing/2014/main" id="{34E2A150-9D11-4B46-8391-6B368D834428}"/>
              </a:ext>
            </a:extLst>
          </p:cNvPr>
          <p:cNvSpPr/>
          <p:nvPr/>
        </p:nvSpPr>
        <p:spPr>
          <a:xfrm>
            <a:off x="6483342" y="132682"/>
            <a:ext cx="5393094" cy="6555597"/>
          </a:xfrm>
          <a:prstGeom prst="roundRect">
            <a:avLst>
              <a:gd name="adj" fmla="val 1152"/>
            </a:avLst>
          </a:prstGeom>
          <a:solidFill>
            <a:srgbClr val="92D050">
              <a:alpha val="68000"/>
            </a:srgbClr>
          </a:solidFill>
          <a:ln w="254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algn="l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53CA07-ED1A-4A2C-A986-6D9CDC4FF345}"/>
              </a:ext>
            </a:extLst>
          </p:cNvPr>
          <p:cNvSpPr txBox="1"/>
          <p:nvPr/>
        </p:nvSpPr>
        <p:spPr>
          <a:xfrm>
            <a:off x="7085164" y="1531886"/>
            <a:ext cx="444184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“You are going to ask them if they reviewed the material.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If they say “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No they didn’t have a chance to review the material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” 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Remain a professional  - do not get frustrated or show displeasure.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Respond.  I understand sometimes life gets busy.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n-ea"/>
                <a:cs typeface="+mn-cs"/>
              </a:rPr>
              <a:t>When do you think you could do it – For sure, for sure.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81A236-4B03-4961-9EF1-C5278FBCE933}"/>
              </a:ext>
            </a:extLst>
          </p:cNvPr>
          <p:cNvSpPr txBox="1"/>
          <p:nvPr/>
        </p:nvSpPr>
        <p:spPr>
          <a:xfrm>
            <a:off x="7129219" y="451513"/>
            <a:ext cx="42000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  <a:sym typeface="linecons"/>
              </a:rPr>
              <a:t>Making the follow </a:t>
            </a:r>
          </a:p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Segoe UI" panose="020B0502040204020203" pitchFamily="34" charset="0"/>
                <a:sym typeface="linecons"/>
              </a:rPr>
              <a:t>up Phone Call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96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859</Words>
  <Application>Microsoft Macintosh PowerPoint</Application>
  <PresentationFormat>Widescreen</PresentationFormat>
  <Paragraphs>193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Arial</vt:lpstr>
      <vt:lpstr>FontAwesome</vt:lpstr>
      <vt:lpstr>Gill Sans</vt:lpstr>
      <vt:lpstr>Helvetica</vt:lpstr>
      <vt:lpstr>Lato</vt:lpstr>
      <vt:lpstr>linecons</vt:lpstr>
      <vt:lpstr>Montserrat-Bold</vt:lpstr>
      <vt:lpstr>Montserrat-Regular</vt:lpstr>
      <vt:lpstr>Open Sans</vt:lpstr>
      <vt:lpstr>Open Sans Bold</vt:lpstr>
      <vt:lpstr>Open Sans Light</vt:lpstr>
      <vt:lpstr>Segoe UI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Shedrick White</dc:creator>
  <cp:lastModifiedBy>john Early</cp:lastModifiedBy>
  <cp:revision>3</cp:revision>
  <dcterms:created xsi:type="dcterms:W3CDTF">2023-05-15T17:22:36Z</dcterms:created>
  <dcterms:modified xsi:type="dcterms:W3CDTF">2023-06-13T14:06:25Z</dcterms:modified>
</cp:coreProperties>
</file>