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1170" r:id="rId3"/>
    <p:sldId id="597" r:id="rId4"/>
    <p:sldId id="601" r:id="rId5"/>
    <p:sldId id="598" r:id="rId6"/>
    <p:sldId id="599" r:id="rId7"/>
    <p:sldId id="604" r:id="rId8"/>
    <p:sldId id="600" r:id="rId9"/>
    <p:sldId id="602" r:id="rId10"/>
    <p:sldId id="278" r:id="rId11"/>
    <p:sldId id="605" r:id="rId12"/>
    <p:sldId id="280" r:id="rId13"/>
    <p:sldId id="606" r:id="rId14"/>
    <p:sldId id="3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kRbn2nYQSTdgIwoR7/mnA==" hashData="QUvdj66vCtZsv2h8/1BZXggYw68X/TBvW/oiILMqiYDGKTc0EJYoJG/u5CGqyKDezknEFdccEo+zS6uQnRBe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C73F-82DC-448D-B847-7880AE7C03A1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E17B0-D3B6-437B-B1F7-2BF81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92A93-F807-B0B1-BF09-48D1B4B67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87D92-0CC0-F15F-0411-8EC472429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BA67-7FE0-911A-5C3F-0607909E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82D97-9109-38B2-74B0-01EAF894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21CB3-8020-957E-D3F5-48A5622C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3A9C-56D9-8FC1-E5AC-CB6EC39F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40A1F-8F1C-EC73-72FA-228A33D78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AD11-8F27-3292-9D88-0CB913D6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BE919-ABB1-C120-992B-CDEC6510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F0CF7-4AF3-D6A0-1EF5-18CC2928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C0F51-2090-B448-D2DA-119EF3F56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CD7F-EFD5-7591-C700-3892073D6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E3D7B-E114-4180-C26F-E7C981A2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E2D7-E720-DACF-F84B-D9C362FC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AAC24-6C9B-6E43-9FBE-626C4D7B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st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90A9-D626-F5C4-CD89-58DBCA98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B701-0296-9D40-1386-8A51E9BC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58147-AD6C-B78B-9C02-E6AB6AFC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DC4A-10E7-B210-9C46-4F455A2F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531FE-0EE2-4CFD-46DF-159541DF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ED7F-8D51-330F-A859-275B895E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26D1B-E120-BA61-9F4A-9CA0DEBBD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72FAF-3825-B1BD-D4C5-5C2BDE7C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CDE6C-1E29-2FD0-AE6F-2017C36A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0EFD8-4AD4-FC0C-9C96-BAE0D246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EFC8-C4BB-45DB-FD6D-5867AAEC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C4BF-3A44-5357-0E59-483C1CC7D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4EBBA-C936-E810-F543-B4663A270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E917E-31E8-9DD2-36E5-1BE7C541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F64FD-FA6B-F0C8-B364-59E66D85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E2D6D-59AC-3AEC-2ECB-88BB83F1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8300-4779-C71E-230F-EAA5C15F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D56AF-CCFE-F098-12DD-D1A85080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BB270-7ACD-036F-8B7D-E1AB5CB1C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0FED5-64DD-B676-5FC3-0041EBA1D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2D094-EF19-0DA7-9450-D595C496F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45F63-4102-B197-0EAB-E5539492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E9F41-1C73-1C29-E14A-A3EE3B44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686A8-6727-8EC5-2C06-940C8959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7D09-9351-4B6B-03CF-976666EA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FB499-4DC2-3894-3CFD-C2CF68BD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B3221-76AE-8C44-9CC5-2D1869E8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0C0F8-1941-34BE-59E2-5F7484D1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460A1-AF81-5391-892A-5B7795B1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60AC7-ABAE-3CB1-6F11-B46BD538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97355-0FAF-05AC-99DC-F9C3394C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AAC2-54CF-21D5-BCEA-6C87D60F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206E-982F-8AEA-0C24-2EA419163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5B83A-57A5-CFD1-7E91-E893E6CDB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200D3-32B1-8912-375A-BA097D48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F777D-A580-513B-2A0F-7D01D07D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48540-1C8F-3F26-E69E-A872B0AE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1795-72E5-669E-F309-9608B983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D1D64-4349-D24B-CA66-00AE230D9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49D20-F799-6C3E-EC8B-2294480DE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B3C63-5D8D-6BF5-1F26-3FE371A6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EE833-67E7-2F3D-3993-82F2F5E8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8EBED-3E3E-A049-C97C-9672ADC9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7AD19-DCD7-BB69-2C40-EEA13566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5662F-9732-3D4C-4BAF-1ED532AC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073F5-C9E6-3638-C62D-E8C484150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8FFE-55CD-4395-87FE-C0613976884D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546-821E-32F7-D7ED-402B1AA12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D6F7A-DBFC-7B41-734B-AFCFFF14C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E604-A1BC-4E7B-ACB3-ACDB8D32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EAA4A-2EBC-9E83-A473-39C998D32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The Power of Overcoming Objections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C3DA1-260B-01AC-EF9D-401072937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anchor="t">
            <a:normAutofit/>
          </a:bodyPr>
          <a:lstStyle/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LEGO&#10;&#10;Description automatically generated">
            <a:extLst>
              <a:ext uri="{FF2B5EF4-FFF2-40B4-BE49-F238E27FC236}">
                <a16:creationId xmlns:a16="http://schemas.microsoft.com/office/drawing/2014/main" id="{D6F736C8-4750-83DC-F22D-22AFC9E6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9" b="10923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085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7562" y="228218"/>
            <a:ext cx="8229600" cy="1143000"/>
          </a:xfrm>
        </p:spPr>
        <p:txBody>
          <a:bodyPr/>
          <a:lstStyle/>
          <a:p>
            <a:r>
              <a:rPr lang="en-US" altLang="en-US" sz="3600" i="1" dirty="0">
                <a:latin typeface="A&amp;S Speedway" panose="020B0603050302020204" pitchFamily="34" charset="0"/>
              </a:rPr>
              <a:t>5 Steps to  Overcoming Objections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62100"/>
            <a:ext cx="7418388" cy="5184775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HEAR THEM OUT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i="1" dirty="0">
              <a:solidFill>
                <a:schemeClr val="tx2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i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Make sure that you thoroughly understand their area of concern. </a:t>
            </a:r>
          </a:p>
          <a:p>
            <a:r>
              <a:rPr lang="en-US" altLang="en-US" i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Listen to them completely and intently. </a:t>
            </a:r>
          </a:p>
          <a:p>
            <a:r>
              <a:rPr lang="en-US" altLang="en-US" i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 not interrupt them because you know the answer. You may be ready to answer the wrong question / objection and you may provide the client with another objection.  </a:t>
            </a:r>
          </a:p>
          <a:p>
            <a:r>
              <a:rPr lang="en-US" altLang="en-US" b="1" i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Not to mention that it is rude to interrupt someone.</a:t>
            </a:r>
            <a:endParaRPr lang="en-US" altLang="en-US" b="1" dirty="0"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09600" indent="-609600"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93" y="110768"/>
            <a:ext cx="5769213" cy="67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3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3274477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b="2400"/>
          <a:stretch>
            <a:fillRect/>
          </a:stretch>
        </p:blipFill>
        <p:spPr bwMode="auto">
          <a:xfrm>
            <a:off x="0" y="-275463"/>
            <a:ext cx="5439266" cy="71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3780149" y="1332195"/>
            <a:ext cx="748488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 startAt="2"/>
            </a:pPr>
            <a:endParaRPr kumimoji="1" lang="en-US" altLang="en-US" sz="2800" dirty="0">
              <a:solidFill>
                <a:srgbClr val="1F497D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/>
            <a:r>
              <a:rPr kumimoji="1" lang="en-US" altLang="en-US" sz="2800" dirty="0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en-US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mean by that</a:t>
            </a:r>
            <a:r>
              <a:rPr kumimoji="1"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/>
            <a:endParaRPr kumimoji="1"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kumimoji="1"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the best way to handle an objection is with a question</a:t>
            </a:r>
            <a:r>
              <a:rPr kumimoji="1" lang="en-US" alt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allows you to get a deeper understanding of what their thought process is and allows you to better address their concerns/objections.</a:t>
            </a:r>
          </a:p>
          <a:p>
            <a:pPr marL="0" indent="0"/>
            <a:r>
              <a:rPr kumimoji="1" lang="en-US" altLang="en-US" dirty="0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1" lang="en-US" altLang="en-US" i="1" dirty="0">
              <a:solidFill>
                <a:srgbClr val="1F497D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en-US" sz="2800" i="1" dirty="0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(</a:t>
            </a:r>
            <a:r>
              <a:rPr kumimoji="1" lang="en-US" altLang="en-US" sz="2000" i="1" u="sng" dirty="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Name,)</a:t>
            </a:r>
            <a:r>
              <a:rPr kumimoji="1" lang="en-US" altLang="en-US" sz="2000" i="1" dirty="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In other words you would rather pay retail as opposed to wholesale on your personal travel?  </a:t>
            </a:r>
          </a:p>
          <a:p>
            <a:endParaRPr kumimoji="1" lang="en-US" altLang="en-US" sz="2000" i="1" dirty="0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kumimoji="1" lang="en-US" altLang="en-US" sz="2000" i="1" dirty="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     I want to make sure that is what I am hearing you tell me?</a:t>
            </a:r>
            <a:endParaRPr kumimoji="1" lang="en-US" altLang="en-US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endParaRPr kumimoji="1" lang="en-US" altLang="en-US" i="1" dirty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53D36-7930-48BF-82E2-369EEA7A67FC}"/>
              </a:ext>
            </a:extLst>
          </p:cNvPr>
          <p:cNvSpPr txBox="1"/>
          <p:nvPr/>
        </p:nvSpPr>
        <p:spPr>
          <a:xfrm>
            <a:off x="3478491" y="509047"/>
            <a:ext cx="74848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kumimoji="1" lang="en-US" altLang="en-US" sz="3200" dirty="0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FEED IT BACK TO THEM IN THE FORM  OF A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3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568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9" b="17102"/>
          <a:stretch>
            <a:fillRect/>
          </a:stretch>
        </p:blipFill>
        <p:spPr bwMode="auto">
          <a:xfrm>
            <a:off x="7466029" y="395769"/>
            <a:ext cx="4725971" cy="646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0488"/>
            <a:ext cx="8229600" cy="1143001"/>
          </a:xfrm>
        </p:spPr>
        <p:txBody>
          <a:bodyPr/>
          <a:lstStyle/>
          <a:p>
            <a:r>
              <a:rPr lang="en-US" altLang="en-US" sz="3600" dirty="0">
                <a:latin typeface="A&amp;S Speedway" panose="020B0603050302020204" pitchFamily="34" charset="0"/>
              </a:rPr>
              <a:t>5 Steps to overcoming Objections</a:t>
            </a:r>
          </a:p>
        </p:txBody>
      </p:sp>
      <p:sp>
        <p:nvSpPr>
          <p:cNvPr id="304134" name="Text Box 6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0" y="1400175"/>
            <a:ext cx="7862888" cy="4751388"/>
          </a:xfrm>
          <a:noFill/>
          <a:ln/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 startAt="3"/>
            </a:pP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 THE FEEL, FELT, FOUND METHOD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how you feel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 felt the same way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with our company (or product),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 found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... (tell them how what you have is different). People connect with others that have similar experiences</a:t>
            </a:r>
            <a:r>
              <a:rPr lang="en-US" altLang="en-US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altLang="en-US" sz="2400" i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  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altLang="en-US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(</a:t>
            </a:r>
            <a:r>
              <a:rPr lang="en-US" altLang="en-US" sz="22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Name)</a:t>
            </a:r>
            <a:r>
              <a:rPr lang="en-US" altLang="en-US" sz="2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 understand how you feel, do you know that I felt the same way? But what I’ve found  was the only way I was going to accomplish my goals and  experience my dreams, was to overcome my fears and take a chance.</a:t>
            </a:r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842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568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9" b="17102"/>
          <a:stretch>
            <a:fillRect/>
          </a:stretch>
        </p:blipFill>
        <p:spPr bwMode="auto">
          <a:xfrm>
            <a:off x="7466029" y="395769"/>
            <a:ext cx="4725971" cy="646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0488"/>
            <a:ext cx="8229600" cy="1143001"/>
          </a:xfrm>
        </p:spPr>
        <p:txBody>
          <a:bodyPr/>
          <a:lstStyle/>
          <a:p>
            <a:r>
              <a:rPr lang="en-US" altLang="en-US" sz="3600" dirty="0">
                <a:latin typeface="A&amp;S Speedway" panose="020B0603050302020204" pitchFamily="34" charset="0"/>
              </a:rPr>
              <a:t>5 Steps to overcoming Objections</a:t>
            </a:r>
          </a:p>
        </p:txBody>
      </p:sp>
      <p:sp>
        <p:nvSpPr>
          <p:cNvPr id="304134" name="Text Box 6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0" y="1400175"/>
            <a:ext cx="7862888" cy="4751388"/>
          </a:xfrm>
          <a:noFill/>
          <a:ln/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 I AM SO GLAD YOU SAID THAT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US" altLang="en-US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how you feel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 felt the same way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with our company (or product),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 found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... (tell them how what you have is different). People connect with others that have similar experiences</a:t>
            </a:r>
            <a:r>
              <a:rPr lang="en-US" altLang="en-US" sz="2400" i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r>
              <a:rPr lang="en-US" altLang="en-US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altLang="en-US" sz="2400" i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  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altLang="en-US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en-US" altLang="en-US" sz="22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Name</a:t>
            </a:r>
            <a:r>
              <a:rPr lang="en-US" altLang="en-US" sz="2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 I understand how you feel, do you know that I felt the same way, But what I’ found  was that the only way I was going to accomplish my goals and  experience my dreams, was to overcome my fears and take a chance.</a:t>
            </a:r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1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>
            <a:off x="6089649" y="-170121"/>
            <a:ext cx="6351" cy="2677334"/>
          </a:xfrm>
          <a:prstGeom prst="line">
            <a:avLst/>
          </a:prstGeom>
          <a:ln w="25400">
            <a:solidFill>
              <a:srgbClr val="42505D"/>
            </a:solidFill>
            <a:miter lim="400000"/>
            <a:headEnd type="oval"/>
            <a:tailEnd type="oval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prstClr val="black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116320" y="3474143"/>
            <a:ext cx="7959359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defRPr sz="1800"/>
            </a:pPr>
            <a:r>
              <a:rPr lang="en-US" sz="2700" spc="-96">
                <a:solidFill>
                  <a:srgbClr val="42505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COMPLETED</a:t>
            </a:r>
          </a:p>
        </p:txBody>
      </p:sp>
      <p:sp>
        <p:nvSpPr>
          <p:cNvPr id="29" name="Shape 29"/>
          <p:cNvSpPr/>
          <p:nvPr/>
        </p:nvSpPr>
        <p:spPr>
          <a:xfrm>
            <a:off x="2063447" y="2961182"/>
            <a:ext cx="8052405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700">
                <a:solidFill>
                  <a:srgbClr val="748A9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defTabSz="228600">
              <a:defRPr sz="1800">
                <a:solidFill>
                  <a:srgbClr val="000000"/>
                </a:solidFill>
              </a:defRPr>
            </a:pPr>
            <a:r>
              <a:rPr lang="en-US" sz="3000" b="1" dirty="0">
                <a:solidFill>
                  <a:srgbClr val="00CC00"/>
                </a:solidFill>
              </a:rPr>
              <a:t>SKILL 4:  OVERCOMING OBJECTIONS</a:t>
            </a:r>
            <a:endParaRPr lang="en-US" sz="3600" b="1" dirty="0">
              <a:solidFill>
                <a:srgbClr val="00CC00"/>
              </a:solid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11433935" y="429278"/>
            <a:ext cx="250068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7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defTabSz="228600">
              <a:defRPr sz="1800" b="0">
                <a:solidFill>
                  <a:srgbClr val="000000"/>
                </a:solidFill>
              </a:defRPr>
            </a:pPr>
            <a:r>
              <a:rPr sz="1350"/>
              <a:t>02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C4D51BDB-7A22-49AB-A5B9-3E6D45D4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5321" y="3964000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3E10A0-948D-4A03-B0D6-D1CF023E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A78-DDEE-4753-A4A7-04063DF915AF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15CFB2-93ED-483F-91B2-6E39B1EEB6DE}"/>
              </a:ext>
            </a:extLst>
          </p:cNvPr>
          <p:cNvSpPr txBox="1">
            <a:spLocks noChangeArrowheads="1"/>
          </p:cNvSpPr>
          <p:nvPr/>
        </p:nvSpPr>
        <p:spPr>
          <a:xfrm>
            <a:off x="513761" y="37981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2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 Regular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A&amp;S Speedway" panose="020B0603050302020204" pitchFamily="34" charset="0"/>
              </a:rPr>
              <a:t>Objection Defined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C57CF-D289-4CAC-9302-095C931CFEBF}"/>
              </a:ext>
            </a:extLst>
          </p:cNvPr>
          <p:cNvSpPr txBox="1">
            <a:spLocks noChangeArrowheads="1"/>
          </p:cNvSpPr>
          <p:nvPr/>
        </p:nvSpPr>
        <p:spPr>
          <a:xfrm>
            <a:off x="380213" y="1721794"/>
            <a:ext cx="643536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568" indent="-228568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70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83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9996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091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Objection:</a:t>
            </a:r>
            <a:r>
              <a:rPr lang="en-US" altLang="en-US" b="1" dirty="0">
                <a:solidFill>
                  <a:schemeClr val="tx2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-</a:t>
            </a:r>
            <a:r>
              <a:rPr lang="en-US" altLang="en-US" b="1" dirty="0">
                <a:solidFill>
                  <a:srgbClr val="8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an area of concern that prevents your client from proceeding or going ahead.</a:t>
            </a:r>
          </a:p>
          <a:p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Objection is a statement presented in opposition.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reason, or cause for expressing opposition.</a:t>
            </a:r>
            <a:r>
              <a:rPr lang="en-US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challenge.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8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5A6D9-2F55-46CB-8F1E-089FF72B1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08" y="-77628"/>
            <a:ext cx="6928701" cy="69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6D466-B5BB-428E-AC81-71F31633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A78-DDEE-4753-A4A7-04063DF915A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83E837-0689-41C6-B301-22C979ECCBBE}"/>
              </a:ext>
            </a:extLst>
          </p:cNvPr>
          <p:cNvSpPr txBox="1">
            <a:spLocks noChangeArrowheads="1"/>
          </p:cNvSpPr>
          <p:nvPr/>
        </p:nvSpPr>
        <p:spPr>
          <a:xfrm>
            <a:off x="1859359" y="258743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2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 Regular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Impact" panose="020B0806030902050204" pitchFamily="34" charset="0"/>
                <a:cs typeface="Times New Roman" panose="02020603050405020304" pitchFamily="18" charset="0"/>
              </a:rPr>
              <a:t>3 Primary Reasons for Objections</a:t>
            </a:r>
            <a:r>
              <a:rPr lang="en-US" altLang="en-US" sz="5400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D8D41-EA59-46A7-9541-26C97D7F24F0}"/>
              </a:ext>
            </a:extLst>
          </p:cNvPr>
          <p:cNvSpPr txBox="1">
            <a:spLocks noChangeArrowheads="1"/>
          </p:cNvSpPr>
          <p:nvPr/>
        </p:nvSpPr>
        <p:spPr>
          <a:xfrm>
            <a:off x="446202" y="1384315"/>
            <a:ext cx="7641996" cy="4525963"/>
          </a:xfrm>
          <a:prstGeom prst="rect">
            <a:avLst/>
          </a:prstGeom>
        </p:spPr>
        <p:txBody>
          <a:bodyPr/>
          <a:lstStyle>
            <a:lvl1pPr marL="228568" indent="-228568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70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83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9996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091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people make objections 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do not completely understand the information you have given them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If this is the case,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clarification may be necessary.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See it as a request for more information. 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They are not accustomed to saying “Yes” on the spot.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They may think there must be something they can find wrong.  (It is just too good to be true)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May use objections as an excuse because that is more comfortable for them than simply telling you “NO.”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They don’t want to hurt your feelings.</a:t>
            </a:r>
            <a:endParaRPr lang="en-US" altLang="en-US" dirty="0">
              <a:solidFill>
                <a:srgbClr val="00008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0008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FD0DD-469A-4216-9D1E-60A012511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84" y="683956"/>
            <a:ext cx="6160190" cy="61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799FF-C938-49BC-B797-A14A81AF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A78-DDEE-4753-A4A7-04063DF915AF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9AAB5-6A41-4DB6-9C78-4F1BACA5D64C}"/>
              </a:ext>
            </a:extLst>
          </p:cNvPr>
          <p:cNvSpPr txBox="1"/>
          <p:nvPr/>
        </p:nvSpPr>
        <p:spPr>
          <a:xfrm>
            <a:off x="263948" y="491832"/>
            <a:ext cx="8135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Overcoming Objections, is a skill that can be learned </a:t>
            </a:r>
            <a:r>
              <a:rPr lang="en-US" altLang="en-US" sz="3600" dirty="0">
                <a:latin typeface="Times" panose="02020603050405020304" pitchFamily="18" charset="0"/>
                <a:cs typeface="Times New Roman" panose="02020603050405020304" pitchFamily="18" charset="0"/>
              </a:rPr>
              <a:t>with practice and repetition</a:t>
            </a:r>
            <a:r>
              <a:rPr lang="en-US" altLang="en-US" sz="2800" dirty="0">
                <a:latin typeface="Times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623F4-0080-4CCD-B331-D447F5EFD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50" y="102816"/>
            <a:ext cx="6755970" cy="6755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BA07-6009-481C-B43F-AFAFDFC537B7}"/>
              </a:ext>
            </a:extLst>
          </p:cNvPr>
          <p:cNvSpPr txBox="1"/>
          <p:nvPr/>
        </p:nvSpPr>
        <p:spPr>
          <a:xfrm>
            <a:off x="263948" y="1969160"/>
            <a:ext cx="79185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the situation, you will feel much more prepared to present PlanNet Marketing and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InteleTravel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if you are equipped and armed with some appropriate responses to the potential objections you may encounter.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56776-906A-47AA-B8D7-25BC2CC83069}"/>
              </a:ext>
            </a:extLst>
          </p:cNvPr>
          <p:cNvSpPr txBox="1"/>
          <p:nvPr/>
        </p:nvSpPr>
        <p:spPr>
          <a:xfrm>
            <a:off x="263948" y="4492928"/>
            <a:ext cx="87669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studies show it’s not the fear of talking to other people and hearing “No”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…As much as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our 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of not being able to answer their question or counter their specific objections that prevent us from approaching people about our business</a:t>
            </a: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39CE33-121E-41D4-8AB5-8072EF3A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A78-DDEE-4753-A4A7-04063DF915AF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41056-C96C-48B2-878D-F8D3969B4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25" y="857839"/>
            <a:ext cx="6000161" cy="600016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4CC5E87-7B2E-419E-B17A-59809371924B}"/>
              </a:ext>
            </a:extLst>
          </p:cNvPr>
          <p:cNvSpPr txBox="1">
            <a:spLocks noChangeArrowheads="1"/>
          </p:cNvSpPr>
          <p:nvPr/>
        </p:nvSpPr>
        <p:spPr>
          <a:xfrm>
            <a:off x="847821" y="286339"/>
            <a:ext cx="10069398" cy="1143000"/>
          </a:xfrm>
          <a:prstGeom prst="rect">
            <a:avLst/>
          </a:prstGeom>
        </p:spPr>
        <p:txBody>
          <a:bodyPr/>
          <a:lstStyle>
            <a:lvl1pPr algn="l" defTabSz="9142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 Regular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latin typeface="A&amp;S Speedway" panose="020B0603050302020204" pitchFamily="34" charset="0"/>
                <a:cs typeface="Times New Roman" panose="02020603050405020304" pitchFamily="18" charset="0"/>
              </a:rPr>
              <a:t>Having the right Posture: Your Attitude</a:t>
            </a:r>
            <a:r>
              <a:rPr lang="en-US" altLang="en-US" dirty="0">
                <a:latin typeface="A&amp;S Speedway" panose="020B0603050302020204" pitchFamily="34" charset="0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0FCD7B-0FAD-44B1-8869-0454BD056A64}"/>
              </a:ext>
            </a:extLst>
          </p:cNvPr>
          <p:cNvSpPr txBox="1">
            <a:spLocks noChangeArrowheads="1"/>
          </p:cNvSpPr>
          <p:nvPr/>
        </p:nvSpPr>
        <p:spPr>
          <a:xfrm>
            <a:off x="228599" y="1429340"/>
            <a:ext cx="8557182" cy="54286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568" indent="-228568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70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83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9996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091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must have a strong posture. 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sz="3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Assume </a:t>
            </a:r>
            <a:r>
              <a:rPr lang="en-US" altLang="en-US" sz="3800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they want to join your opportunity,</a:t>
            </a:r>
            <a:r>
              <a:rPr lang="en-US" altLang="en-US" sz="3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en-US" altLang="en-US" sz="3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they just don’t know it yet.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sz="3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mindset is their objection, it’s nothing more than a request for more information.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sz="3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you are sharing, expect objections. </a:t>
            </a:r>
            <a:r>
              <a:rPr lang="en-US" altLang="en-US" sz="3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But don’t create them.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sz="3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Isolate the final objection</a:t>
            </a:r>
            <a:r>
              <a:rPr lang="en-US" altLang="en-US" sz="3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 </a:t>
            </a:r>
            <a:r>
              <a:rPr lang="en-US" altLang="en-US" sz="3800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altLang="en-US" sz="3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Other than that, is there any other reason that you would not go ahead?” </a:t>
            </a:r>
          </a:p>
          <a:p>
            <a:pPr marL="0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7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F12DC-D4A9-4306-8505-A0EBD44C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A78-DDEE-4753-A4A7-04063DF915AF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4C0C6-CA04-4E9A-9883-26393C70118D}"/>
              </a:ext>
            </a:extLst>
          </p:cNvPr>
          <p:cNvSpPr txBox="1"/>
          <p:nvPr/>
        </p:nvSpPr>
        <p:spPr>
          <a:xfrm>
            <a:off x="1948206" y="1107222"/>
            <a:ext cx="829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 a professional, you must become good </a:t>
            </a:r>
          </a:p>
          <a:p>
            <a:pPr algn="ctr"/>
            <a:r>
              <a:rPr lang="en-US" sz="2400" dirty="0"/>
              <a:t>at asking the proper questions.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29F95-48DE-470B-80DC-85A0B22B2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494176"/>
            <a:ext cx="805049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4F81BD"/>
              </a:buClr>
              <a:buSzPct val="75000"/>
            </a:pPr>
            <a:r>
              <a:rPr kumimoji="1"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Two Ears and One Mouth</a:t>
            </a:r>
            <a:r>
              <a:rPr kumimoji="1"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kumimoji="1"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should listen twice as much as you’re talking</a:t>
            </a:r>
            <a:r>
              <a:rPr kumimoji="1"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  <a:buClr>
                <a:srgbClr val="4F81BD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en-US" sz="3200" dirty="0">
                <a:solidFill>
                  <a:prstClr val="black"/>
                </a:solidFill>
              </a:rPr>
              <a:t> 	</a:t>
            </a:r>
            <a:r>
              <a:rPr kumimoji="1" lang="en-US" altLang="en-US" sz="2000" dirty="0">
                <a:solidFill>
                  <a:prstClr val="black"/>
                </a:solidFill>
              </a:rPr>
              <a:t>A doctor can’t make an accurate diagnosis or prescribe your 	illness until he ask you questions and learn your symptoms.</a:t>
            </a:r>
          </a:p>
          <a:p>
            <a:pPr lvl="1">
              <a:spcBef>
                <a:spcPct val="50000"/>
              </a:spcBef>
              <a:buClr>
                <a:srgbClr val="4F81BD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en-US" sz="2000" dirty="0">
                <a:solidFill>
                  <a:prstClr val="black"/>
                </a:solidFill>
              </a:rPr>
              <a:t>	A lawyer can’t mount a good defense without gathering 	testimony, interview witnesses and getting an account of what 	happened.</a:t>
            </a:r>
          </a:p>
          <a:p>
            <a:pPr lvl="1">
              <a:spcBef>
                <a:spcPct val="50000"/>
              </a:spcBef>
              <a:buClr>
                <a:srgbClr val="4F81BD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en-US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You can not effectively invite or sponsor a new REP into your 	business until you find out what your prospect wants and needs.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11DB7B-3774-4AF2-A824-219A97D05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48" y="217706"/>
            <a:ext cx="64727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sz="4400" dirty="0">
                <a:solidFill>
                  <a:prstClr val="black"/>
                </a:solidFill>
                <a:latin typeface="A&amp;S Speedway" panose="020B0603050302020204" pitchFamily="34" charset="0"/>
              </a:rPr>
              <a:t>Ask Them, Don’t Tell Them!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465E9-8609-4892-AEEA-605BC017C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65" y="289874"/>
            <a:ext cx="6568126" cy="65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CDBB2-3812-41A9-8773-AA395963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A78-DDEE-4753-A4A7-04063DF915A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9029FDC6-A56E-48BE-BCB1-F41027C81F85}"/>
              </a:ext>
            </a:extLst>
          </p:cNvPr>
          <p:cNvSpPr txBox="1">
            <a:spLocks noChangeArrowheads="1"/>
          </p:cNvSpPr>
          <p:nvPr/>
        </p:nvSpPr>
        <p:spPr>
          <a:xfrm>
            <a:off x="2239652" y="24131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2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 Regular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A&amp;S Speedway" panose="020B0603050302020204" pitchFamily="34" charset="0"/>
              </a:rPr>
              <a:t>Your Professional Responsibility</a:t>
            </a: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90443360-9FA5-442E-AF03-62AFD2FD7369}"/>
              </a:ext>
            </a:extLst>
          </p:cNvPr>
          <p:cNvSpPr txBox="1">
            <a:spLocks noChangeArrowheads="1"/>
          </p:cNvSpPr>
          <p:nvPr/>
        </p:nvSpPr>
        <p:spPr>
          <a:xfrm>
            <a:off x="226244" y="1263192"/>
            <a:ext cx="8589388" cy="50420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568" indent="-228568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70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83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9996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091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 </a:t>
            </a:r>
            <a:r>
              <a:rPr lang="en-US" altLang="en-US" sz="5100" dirty="0"/>
              <a:t>It is my obligation as a professional to make the decision for my client.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5100" dirty="0"/>
          </a:p>
          <a:p>
            <a:pPr lvl="1"/>
            <a:r>
              <a:rPr lang="en-US" altLang="en-US" sz="3400" i="1" dirty="0">
                <a:latin typeface="Times New Roman" panose="02020603050405020304" pitchFamily="18" charset="0"/>
              </a:rPr>
              <a:t>What if your lawyer told you to outline your own case? </a:t>
            </a:r>
          </a:p>
          <a:p>
            <a:pPr lvl="1"/>
            <a:r>
              <a:rPr lang="en-US" altLang="en-US" sz="3400" i="1" dirty="0">
                <a:latin typeface="Times New Roman" panose="02020603050405020304" pitchFamily="18" charset="0"/>
              </a:rPr>
              <a:t>The Dr. Told you to diagnose your own illness / situation.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400" i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</a:t>
            </a:r>
            <a:r>
              <a:rPr lang="en-US" altLang="en-US" sz="4000" dirty="0"/>
              <a:t>Understand that I can’t lead a prospect to a decision, until I have made it.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000" dirty="0"/>
          </a:p>
          <a:p>
            <a:pPr lvl="2"/>
            <a:r>
              <a:rPr lang="en-US" altLang="en-US" sz="3400" dirty="0">
                <a:latin typeface="Times New Roman" panose="02020603050405020304" pitchFamily="18" charset="0"/>
              </a:rPr>
              <a:t>Do people do what you tell them to do?</a:t>
            </a:r>
          </a:p>
          <a:p>
            <a:pPr lvl="2"/>
            <a:r>
              <a:rPr lang="en-US" altLang="en-US" sz="3400" dirty="0">
                <a:latin typeface="Times New Roman" panose="02020603050405020304" pitchFamily="18" charset="0"/>
              </a:rPr>
              <a:t>They usually do what you ask them to do.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</a:t>
            </a:r>
            <a:endParaRPr lang="en-US" alt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1580A-3E9F-495F-8E6D-A2D346F3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38" y="-153666"/>
            <a:ext cx="7011666" cy="70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3EBE6-73CC-4AC9-A0A6-A38C4917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A78-DDEE-4753-A4A7-04063DF915AF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6070778E-E51C-470F-9D55-E72C8E649EA0}"/>
              </a:ext>
            </a:extLst>
          </p:cNvPr>
          <p:cNvSpPr txBox="1">
            <a:spLocks noChangeArrowheads="1"/>
          </p:cNvSpPr>
          <p:nvPr/>
        </p:nvSpPr>
        <p:spPr>
          <a:xfrm>
            <a:off x="3150831" y="37981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2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 Regular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altLang="en-US" i="1">
                <a:latin typeface="A&amp;S Speedway" panose="020B0603050302020204" pitchFamily="34" charset="0"/>
              </a:rPr>
              <a:t>Control With Questions</a:t>
            </a:r>
            <a:endParaRPr lang="en-US" altLang="en-US" i="1" dirty="0">
              <a:latin typeface="A&amp;S Speedway" panose="020B0603050302020204" pitchFamily="34" charset="0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3960DECA-5543-4B7D-9B73-1A1292C90FB0}"/>
              </a:ext>
            </a:extLst>
          </p:cNvPr>
          <p:cNvSpPr txBox="1">
            <a:spLocks noChangeArrowheads="1"/>
          </p:cNvSpPr>
          <p:nvPr/>
        </p:nvSpPr>
        <p:spPr>
          <a:xfrm>
            <a:off x="390927" y="1715014"/>
            <a:ext cx="8790779" cy="4751387"/>
          </a:xfrm>
          <a:prstGeom prst="rect">
            <a:avLst/>
          </a:prstGeom>
        </p:spPr>
        <p:txBody>
          <a:bodyPr>
            <a:normAutofit/>
          </a:bodyPr>
          <a:lstStyle>
            <a:lvl1pPr marL="228568" indent="-228568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70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83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9996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091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</a:rPr>
              <a:t>Ask the right questions and lead them to come up with the right answer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 you tell them, they doubt it.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 they say it, then it’s true!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If your tactics are sound, people can’t fight you.</a:t>
            </a:r>
          </a:p>
          <a:p>
            <a:endParaRPr lang="en-US" altLang="en-US" sz="2400" dirty="0"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With questions, 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you are absolutely in control</a:t>
            </a:r>
            <a:r>
              <a:rPr lang="en-US" altLang="en-US" sz="2400" dirty="0">
                <a:latin typeface="Times New Roman" panose="02020603050405020304" pitchFamily="18" charset="0"/>
              </a:rPr>
              <a:t>.   </a:t>
            </a:r>
          </a:p>
          <a:p>
            <a:endParaRPr lang="en-US" altLang="en-US" sz="2400" dirty="0">
              <a:latin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</a:rPr>
              <a:t>Acknowledge a fact. Facts are what they tell you. </a:t>
            </a:r>
            <a:r>
              <a:rPr lang="en-US" altLang="en-US" sz="2400" dirty="0">
                <a:latin typeface="Times New Roman" panose="02020603050405020304" pitchFamily="18" charset="0"/>
              </a:rPr>
              <a:t> Use what they tell you to lead them to the next level in the closing sequence – being apart of your business.</a:t>
            </a:r>
          </a:p>
        </p:txBody>
      </p:sp>
      <p:pic>
        <p:nvPicPr>
          <p:cNvPr id="5" name="Picture 4" descr="woman">
            <a:extLst>
              <a:ext uri="{FF2B5EF4-FFF2-40B4-BE49-F238E27FC236}">
                <a16:creationId xmlns:a16="http://schemas.microsoft.com/office/drawing/2014/main" id="{4306FD63-C3B7-4A73-8F42-C2331166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8" r="5853" b="8311"/>
          <a:stretch>
            <a:fillRect/>
          </a:stretch>
        </p:blipFill>
        <p:spPr bwMode="auto">
          <a:xfrm>
            <a:off x="8154186" y="-143140"/>
            <a:ext cx="4119513" cy="725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4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5ABB8-B494-4589-99B3-DFE75302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A78-DDEE-4753-A4A7-04063DF915AF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EFCF93-E496-477E-85E1-88FDA4B66A8C}"/>
              </a:ext>
            </a:extLst>
          </p:cNvPr>
          <p:cNvSpPr txBox="1">
            <a:spLocks noChangeArrowheads="1"/>
          </p:cNvSpPr>
          <p:nvPr/>
        </p:nvSpPr>
        <p:spPr>
          <a:xfrm>
            <a:off x="677945" y="63353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2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 Regular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A&amp;S Speedway" panose="020B0603050302020204" pitchFamily="34" charset="0"/>
              </a:rPr>
              <a:t>Minimize Objections, by getting Minor Agreements Along the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1D84D-9AED-4002-BD8B-81C81D61B8A8}"/>
              </a:ext>
            </a:extLst>
          </p:cNvPr>
          <p:cNvSpPr txBox="1">
            <a:spLocks noChangeArrowheads="1"/>
          </p:cNvSpPr>
          <p:nvPr/>
        </p:nvSpPr>
        <p:spPr>
          <a:xfrm>
            <a:off x="338580" y="2359559"/>
            <a:ext cx="6477000" cy="4525963"/>
          </a:xfrm>
          <a:prstGeom prst="rect">
            <a:avLst/>
          </a:prstGeom>
        </p:spPr>
        <p:txBody>
          <a:bodyPr/>
          <a:lstStyle>
            <a:lvl1pPr marL="228568" indent="-228568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70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83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59996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091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Times" panose="02020603050405020304" pitchFamily="18" charset="0"/>
              </a:rPr>
              <a:t>Ask questions to get minor agreements</a:t>
            </a:r>
            <a:r>
              <a:rPr lang="en-US" altLang="en-US" dirty="0">
                <a:latin typeface="Times" panose="02020603050405020304" pitchFamily="18" charset="0"/>
              </a:rPr>
              <a:t>.</a:t>
            </a:r>
          </a:p>
          <a:p>
            <a:endParaRPr lang="en-US" altLang="en-US" dirty="0">
              <a:latin typeface="Times" panose="02020603050405020304" pitchFamily="18" charset="0"/>
            </a:endParaRPr>
          </a:p>
          <a:p>
            <a:r>
              <a:rPr lang="en-US" altLang="en-US" dirty="0">
                <a:latin typeface="Times" panose="02020603050405020304" pitchFamily="18" charset="0"/>
              </a:rPr>
              <a:t>If you receive minor agreements</a:t>
            </a:r>
          </a:p>
          <a:p>
            <a:pPr lvl="1"/>
            <a:r>
              <a:rPr lang="en-US" altLang="en-US" dirty="0">
                <a:latin typeface="Times" panose="02020603050405020304" pitchFamily="18" charset="0"/>
              </a:rPr>
              <a:t>A collective total of “Yes's” You get someone to agree with you on all the major issues.  The end result will be them joining you in business.</a:t>
            </a:r>
            <a:endParaRPr lang="en-US" altLang="en-US" dirty="0"/>
          </a:p>
        </p:txBody>
      </p:sp>
      <p:pic>
        <p:nvPicPr>
          <p:cNvPr id="5" name="Picture 4" descr="Real Estate Agent_picture_227x231.gif">
            <a:extLst>
              <a:ext uri="{FF2B5EF4-FFF2-40B4-BE49-F238E27FC236}">
                <a16:creationId xmlns:a16="http://schemas.microsoft.com/office/drawing/2014/main" id="{CAF88FC2-762E-4ACD-9FE3-6A7556761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21" y="1472395"/>
            <a:ext cx="5291579" cy="538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31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1066</Words>
  <Application>Microsoft Macintosh PowerPoint</Application>
  <PresentationFormat>Widescreen</PresentationFormat>
  <Paragraphs>98</Paragraphs>
  <Slides>14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 Unicode MS</vt:lpstr>
      <vt:lpstr>A&amp;S Speedway</vt:lpstr>
      <vt:lpstr>Arial</vt:lpstr>
      <vt:lpstr>Calibri</vt:lpstr>
      <vt:lpstr>Calibri Light</vt:lpstr>
      <vt:lpstr>Century Gothic</vt:lpstr>
      <vt:lpstr>Helvetica</vt:lpstr>
      <vt:lpstr>Impact</vt:lpstr>
      <vt:lpstr>Open Sans</vt:lpstr>
      <vt:lpstr>Open Sans Light</vt:lpstr>
      <vt:lpstr>Tahoma</vt:lpstr>
      <vt:lpstr>Times</vt:lpstr>
      <vt:lpstr>Times New Roman</vt:lpstr>
      <vt:lpstr>Wingdings</vt:lpstr>
      <vt:lpstr>Office Theme</vt:lpstr>
      <vt:lpstr>The Power of Overcoming Objections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Steps to  Overcoming Objections</vt:lpstr>
      <vt:lpstr>PowerPoint Presentation</vt:lpstr>
      <vt:lpstr>5 Steps to overcoming Objections</vt:lpstr>
      <vt:lpstr>5 Steps to overcoming Objections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Overcoming Objections</dc:title>
  <dc:creator>Shedrick White</dc:creator>
  <cp:lastModifiedBy>john Early</cp:lastModifiedBy>
  <cp:revision>5</cp:revision>
  <dcterms:created xsi:type="dcterms:W3CDTF">2023-05-15T16:47:01Z</dcterms:created>
  <dcterms:modified xsi:type="dcterms:W3CDTF">2023-06-13T14:09:17Z</dcterms:modified>
</cp:coreProperties>
</file>