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8288000" cy="10287000"/>
  <p:notesSz cx="6858000" cy="9144000"/>
  <p:embeddedFontLst>
    <p:embeddedFont>
      <p:font typeface="Arimo" panose="020B0604020202020204" charset="0"/>
      <p:regular r:id="rId11"/>
    </p:embeddedFont>
    <p:embeddedFont>
      <p:font typeface="Arimo Bold Italics" panose="020B0604020202020204" charset="0"/>
      <p:regular r:id="rId12"/>
    </p:embeddedFont>
    <p:embeddedFont>
      <p:font typeface="Calibri" panose="020F0502020204030204" pitchFamily="34" charset="0"/>
      <p:regular r:id="rId13"/>
      <p:bold r:id="rId14"/>
      <p:italic r:id="rId15"/>
      <p:boldItalic r:id="rId16"/>
    </p:embeddedFont>
    <p:embeddedFont>
      <p:font typeface="Forum" panose="020B0604020202020204" charset="0"/>
      <p:regular r:id="rId17"/>
    </p:embeddedFont>
    <p:embeddedFont>
      <p:font typeface="TT Drugs" panose="020B0604020202020204" charset="0"/>
      <p:regular r:id="rId18"/>
    </p:embeddedFont>
    <p:embeddedFont>
      <p:font typeface="TT Drugs Bold"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1478"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8687688">
            <a:off x="8448047" y="4264538"/>
            <a:ext cx="8922358" cy="9404330"/>
          </a:xfrm>
          <a:prstGeom prst="rect">
            <a:avLst/>
          </a:prstGeom>
        </p:spPr>
      </p:pic>
      <p:pic>
        <p:nvPicPr>
          <p:cNvPr id="3" name="Picture 3"/>
          <p:cNvPicPr>
            <a:picLocks noChangeAspect="1"/>
          </p:cNvPicPr>
          <p:nvPr/>
        </p:nvPicPr>
        <p:blipFill>
          <a:blip r:embed="rId3"/>
          <a:srcRect/>
          <a:stretch>
            <a:fillRect/>
          </a:stretch>
        </p:blipFill>
        <p:spPr>
          <a:xfrm rot="-10013544">
            <a:off x="-326640" y="-2194517"/>
            <a:ext cx="8825308" cy="8229600"/>
          </a:xfrm>
          <a:prstGeom prst="rect">
            <a:avLst/>
          </a:prstGeom>
        </p:spPr>
      </p:pic>
      <p:grpSp>
        <p:nvGrpSpPr>
          <p:cNvPr id="5" name="Group 5"/>
          <p:cNvGrpSpPr/>
          <p:nvPr/>
        </p:nvGrpSpPr>
        <p:grpSpPr>
          <a:xfrm>
            <a:off x="4086015" y="3503715"/>
            <a:ext cx="10115971" cy="3690137"/>
            <a:chOff x="0" y="0"/>
            <a:chExt cx="13487961" cy="4920182"/>
          </a:xfrm>
        </p:grpSpPr>
        <p:sp>
          <p:nvSpPr>
            <p:cNvPr id="6" name="TextBox 6"/>
            <p:cNvSpPr txBox="1"/>
            <p:nvPr/>
          </p:nvSpPr>
          <p:spPr>
            <a:xfrm>
              <a:off x="0" y="85725"/>
              <a:ext cx="13487961" cy="3936495"/>
            </a:xfrm>
            <a:prstGeom prst="rect">
              <a:avLst/>
            </a:prstGeom>
          </p:spPr>
          <p:txBody>
            <a:bodyPr lIns="0" tIns="0" rIns="0" bIns="0" rtlCol="0" anchor="t">
              <a:spAutoFit/>
            </a:bodyPr>
            <a:lstStyle/>
            <a:p>
              <a:pPr algn="ctr">
                <a:lnSpc>
                  <a:spcPts val="11365"/>
                </a:lnSpc>
              </a:pPr>
              <a:r>
                <a:rPr lang="en-US" sz="10332">
                  <a:solidFill>
                    <a:srgbClr val="FFFFFF"/>
                  </a:solidFill>
                  <a:latin typeface="Forum"/>
                </a:rPr>
                <a:t>THE ART OF EDIFICATION</a:t>
              </a:r>
            </a:p>
          </p:txBody>
        </p:sp>
        <p:sp>
          <p:nvSpPr>
            <p:cNvPr id="7" name="TextBox 7"/>
            <p:cNvSpPr txBox="1"/>
            <p:nvPr/>
          </p:nvSpPr>
          <p:spPr>
            <a:xfrm>
              <a:off x="0" y="4212792"/>
              <a:ext cx="13487961" cy="707390"/>
            </a:xfrm>
            <a:prstGeom prst="rect">
              <a:avLst/>
            </a:prstGeom>
          </p:spPr>
          <p:txBody>
            <a:bodyPr lIns="0" tIns="0" rIns="0" bIns="0" rtlCol="0" anchor="t">
              <a:spAutoFit/>
            </a:bodyPr>
            <a:lstStyle/>
            <a:p>
              <a:pPr marL="0" lvl="0" indent="0" algn="ctr">
                <a:lnSpc>
                  <a:spcPts val="4479"/>
                </a:lnSpc>
                <a:spcBef>
                  <a:spcPct val="0"/>
                </a:spcBef>
              </a:pPr>
              <a:endParaRPr lang="en-US" sz="3199" dirty="0">
                <a:solidFill>
                  <a:srgbClr val="FFFFFF"/>
                </a:solidFill>
                <a:latin typeface="TT Drugs"/>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2571200">
            <a:off x="6481955" y="-649127"/>
            <a:ext cx="14343539" cy="13070550"/>
          </a:xfrm>
          <a:prstGeom prst="rect">
            <a:avLst/>
          </a:prstGeom>
        </p:spPr>
      </p:pic>
      <p:grpSp>
        <p:nvGrpSpPr>
          <p:cNvPr id="3" name="Group 3"/>
          <p:cNvGrpSpPr>
            <a:grpSpLocks noChangeAspect="1"/>
          </p:cNvGrpSpPr>
          <p:nvPr/>
        </p:nvGrpSpPr>
        <p:grpSpPr>
          <a:xfrm>
            <a:off x="8189683" y="1028700"/>
            <a:ext cx="9895547" cy="8271507"/>
            <a:chOff x="0" y="0"/>
            <a:chExt cx="4983480" cy="4165600"/>
          </a:xfrm>
        </p:grpSpPr>
        <p:sp>
          <p:nvSpPr>
            <p:cNvPr id="4" name="Freeform 4"/>
            <p:cNvSpPr/>
            <p:nvPr/>
          </p:nvSpPr>
          <p:spPr>
            <a:xfrm>
              <a:off x="0" y="0"/>
              <a:ext cx="4983480" cy="4165600"/>
            </a:xfrm>
            <a:custGeom>
              <a:avLst/>
              <a:gdLst/>
              <a:ahLst/>
              <a:cxnLst/>
              <a:rect l="l" t="t" r="r" b="b"/>
              <a:pathLst>
                <a:path w="4983480" h="4165600">
                  <a:moveTo>
                    <a:pt x="4537710" y="1230630"/>
                  </a:moveTo>
                  <a:cubicBezTo>
                    <a:pt x="4786630" y="1244600"/>
                    <a:pt x="4983480" y="1416050"/>
                    <a:pt x="4980940" y="1680210"/>
                  </a:cubicBezTo>
                  <a:cubicBezTo>
                    <a:pt x="4978400" y="1931670"/>
                    <a:pt x="4773930" y="2134870"/>
                    <a:pt x="4521200" y="2134870"/>
                  </a:cubicBezTo>
                  <a:cubicBezTo>
                    <a:pt x="4309109" y="2160270"/>
                    <a:pt x="3896359" y="2302510"/>
                    <a:pt x="4067809" y="2602230"/>
                  </a:cubicBezTo>
                  <a:cubicBezTo>
                    <a:pt x="4150359" y="2747010"/>
                    <a:pt x="4258309" y="2820670"/>
                    <a:pt x="4262119" y="3002280"/>
                  </a:cubicBezTo>
                  <a:cubicBezTo>
                    <a:pt x="4268469" y="3300730"/>
                    <a:pt x="3977639" y="3577590"/>
                    <a:pt x="3675379" y="3503930"/>
                  </a:cubicBezTo>
                  <a:cubicBezTo>
                    <a:pt x="3590289" y="3483610"/>
                    <a:pt x="3510279" y="3441700"/>
                    <a:pt x="3430269" y="3408680"/>
                  </a:cubicBezTo>
                  <a:cubicBezTo>
                    <a:pt x="3075939" y="3260090"/>
                    <a:pt x="2683509" y="3318510"/>
                    <a:pt x="2367279" y="3531870"/>
                  </a:cubicBezTo>
                  <a:cubicBezTo>
                    <a:pt x="2100579" y="3710941"/>
                    <a:pt x="1904999" y="3990341"/>
                    <a:pt x="1581149" y="4075430"/>
                  </a:cubicBezTo>
                  <a:cubicBezTo>
                    <a:pt x="1236979" y="4165600"/>
                    <a:pt x="855979" y="4089400"/>
                    <a:pt x="582929" y="3858260"/>
                  </a:cubicBezTo>
                  <a:cubicBezTo>
                    <a:pt x="349249" y="3657600"/>
                    <a:pt x="199389" y="3355340"/>
                    <a:pt x="201929" y="3048000"/>
                  </a:cubicBezTo>
                  <a:cubicBezTo>
                    <a:pt x="204469" y="2724150"/>
                    <a:pt x="365759" y="2429510"/>
                    <a:pt x="425449" y="2115820"/>
                  </a:cubicBezTo>
                  <a:cubicBezTo>
                    <a:pt x="459739" y="1931670"/>
                    <a:pt x="459739" y="1732280"/>
                    <a:pt x="393699"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blipFill>
              <a:blip r:embed="rId3"/>
              <a:stretch>
                <a:fillRect l="-11959" r="-11959"/>
              </a:stretch>
            </a:blipFill>
          </p:spPr>
          <p:txBody>
            <a:bodyPr/>
            <a:lstStyle/>
            <a:p>
              <a:endParaRPr lang="en-US"/>
            </a:p>
          </p:txBody>
        </p:sp>
      </p:grpSp>
      <p:sp>
        <p:nvSpPr>
          <p:cNvPr id="5" name="TextBox 5"/>
          <p:cNvSpPr txBox="1"/>
          <p:nvPr/>
        </p:nvSpPr>
        <p:spPr>
          <a:xfrm>
            <a:off x="785530" y="698298"/>
            <a:ext cx="7087555" cy="1472565"/>
          </a:xfrm>
          <a:prstGeom prst="rect">
            <a:avLst/>
          </a:prstGeom>
        </p:spPr>
        <p:txBody>
          <a:bodyPr lIns="0" tIns="0" rIns="0" bIns="0" rtlCol="0" anchor="t">
            <a:spAutoFit/>
          </a:bodyPr>
          <a:lstStyle/>
          <a:p>
            <a:pPr>
              <a:lnSpc>
                <a:spcPts val="11519"/>
              </a:lnSpc>
            </a:pPr>
            <a:r>
              <a:rPr lang="en-US" sz="9599">
                <a:solidFill>
                  <a:srgbClr val="FFFFFF"/>
                </a:solidFill>
                <a:latin typeface="Forum"/>
              </a:rPr>
              <a:t>EDIFICATION</a:t>
            </a:r>
          </a:p>
        </p:txBody>
      </p:sp>
      <p:sp>
        <p:nvSpPr>
          <p:cNvPr id="6" name="TextBox 6"/>
          <p:cNvSpPr txBox="1"/>
          <p:nvPr/>
        </p:nvSpPr>
        <p:spPr>
          <a:xfrm>
            <a:off x="785530" y="2149049"/>
            <a:ext cx="7087555" cy="7352975"/>
          </a:xfrm>
          <a:prstGeom prst="rect">
            <a:avLst/>
          </a:prstGeom>
        </p:spPr>
        <p:txBody>
          <a:bodyPr lIns="0" tIns="0" rIns="0" bIns="0" rtlCol="0" anchor="t">
            <a:spAutoFit/>
          </a:bodyPr>
          <a:lstStyle/>
          <a:p>
            <a:pPr>
              <a:lnSpc>
                <a:spcPts val="3640"/>
              </a:lnSpc>
            </a:pPr>
            <a:r>
              <a:rPr lang="en-US" sz="2800" dirty="0">
                <a:solidFill>
                  <a:srgbClr val="FFFFFF"/>
                </a:solidFill>
                <a:latin typeface="Arimo Bold Italics"/>
              </a:rPr>
              <a:t>Edification is a critical component in the day-to-day operations of a professional network marketer. </a:t>
            </a:r>
          </a:p>
          <a:p>
            <a:pPr>
              <a:lnSpc>
                <a:spcPts val="3640"/>
              </a:lnSpc>
            </a:pPr>
            <a:endParaRPr lang="en-US" sz="2800" dirty="0">
              <a:solidFill>
                <a:srgbClr val="FFFFFF"/>
              </a:solidFill>
              <a:latin typeface="Arimo Bold Italics"/>
            </a:endParaRPr>
          </a:p>
          <a:p>
            <a:pPr>
              <a:lnSpc>
                <a:spcPts val="3640"/>
              </a:lnSpc>
            </a:pPr>
            <a:r>
              <a:rPr lang="en-US" sz="2800" dirty="0">
                <a:solidFill>
                  <a:srgbClr val="FFFFFF"/>
                </a:solidFill>
                <a:latin typeface="Arimo Bold Italics"/>
              </a:rPr>
              <a:t>Edification is not widely used or mastered because most do not understand its power or purpose in building their business. </a:t>
            </a:r>
          </a:p>
          <a:p>
            <a:pPr>
              <a:lnSpc>
                <a:spcPts val="3640"/>
              </a:lnSpc>
            </a:pPr>
            <a:endParaRPr lang="en-US" sz="1200" dirty="0">
              <a:solidFill>
                <a:srgbClr val="FFFFFF"/>
              </a:solidFill>
              <a:latin typeface="Arimo Bold Italics"/>
            </a:endParaRPr>
          </a:p>
          <a:p>
            <a:pPr>
              <a:lnSpc>
                <a:spcPts val="3640"/>
              </a:lnSpc>
            </a:pPr>
            <a:r>
              <a:rPr lang="en-US" sz="2800" dirty="0">
                <a:solidFill>
                  <a:srgbClr val="FFFFFF"/>
                </a:solidFill>
                <a:latin typeface="Arimo Bold Italics"/>
              </a:rPr>
              <a:t>Edification is necessary for third party validation and is a crucial phycological part of the buy in process. It is how you get: someone on a 3 way call, someone  on a zoom, someone to a meeting or to get someone to join you. It is your skill and ability to edify.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BDC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8100000">
            <a:off x="-1401240" y="5766256"/>
            <a:ext cx="7804324" cy="8225902"/>
          </a:xfrm>
          <a:prstGeom prst="rect">
            <a:avLst/>
          </a:prstGeom>
        </p:spPr>
      </p:pic>
      <p:sp>
        <p:nvSpPr>
          <p:cNvPr id="3" name="AutoShape 3"/>
          <p:cNvSpPr/>
          <p:nvPr/>
        </p:nvSpPr>
        <p:spPr>
          <a:xfrm rot="5400000">
            <a:off x="-642357" y="5840124"/>
            <a:ext cx="2987764" cy="0"/>
          </a:xfrm>
          <a:prstGeom prst="line">
            <a:avLst/>
          </a:prstGeom>
          <a:ln w="9525" cap="rnd">
            <a:solidFill>
              <a:srgbClr val="0F2A37"/>
            </a:solidFill>
            <a:prstDash val="solid"/>
            <a:headEnd type="none" w="sm" len="sm"/>
            <a:tailEnd type="none" w="sm" len="sm"/>
          </a:ln>
        </p:spPr>
        <p:txBody>
          <a:bodyPr/>
          <a:lstStyle/>
          <a:p>
            <a:endParaRPr lang="en-US"/>
          </a:p>
        </p:txBody>
      </p:sp>
      <p:sp>
        <p:nvSpPr>
          <p:cNvPr id="4" name="AutoShape 4"/>
          <p:cNvSpPr/>
          <p:nvPr/>
        </p:nvSpPr>
        <p:spPr>
          <a:xfrm rot="5400000">
            <a:off x="3349332" y="5882971"/>
            <a:ext cx="2987764" cy="0"/>
          </a:xfrm>
          <a:prstGeom prst="line">
            <a:avLst/>
          </a:prstGeom>
          <a:ln w="9525" cap="rnd">
            <a:solidFill>
              <a:srgbClr val="0F2A37"/>
            </a:solidFill>
            <a:prstDash val="solid"/>
            <a:headEnd type="none" w="sm" len="sm"/>
            <a:tailEnd type="none" w="sm" len="sm"/>
          </a:ln>
        </p:spPr>
        <p:txBody>
          <a:bodyPr/>
          <a:lstStyle/>
          <a:p>
            <a:endParaRPr lang="en-US"/>
          </a:p>
        </p:txBody>
      </p:sp>
      <p:sp>
        <p:nvSpPr>
          <p:cNvPr id="5" name="AutoShape 5"/>
          <p:cNvSpPr/>
          <p:nvPr/>
        </p:nvSpPr>
        <p:spPr>
          <a:xfrm rot="5400000">
            <a:off x="7452487" y="5840124"/>
            <a:ext cx="2987764" cy="0"/>
          </a:xfrm>
          <a:prstGeom prst="line">
            <a:avLst/>
          </a:prstGeom>
          <a:ln w="9525" cap="rnd">
            <a:solidFill>
              <a:srgbClr val="0F2A37"/>
            </a:solidFill>
            <a:prstDash val="solid"/>
            <a:headEnd type="none" w="sm" len="sm"/>
            <a:tailEnd type="none" w="sm" len="sm"/>
          </a:ln>
        </p:spPr>
        <p:txBody>
          <a:bodyPr/>
          <a:lstStyle/>
          <a:p>
            <a:endParaRPr lang="en-US"/>
          </a:p>
        </p:txBody>
      </p:sp>
      <p:sp>
        <p:nvSpPr>
          <p:cNvPr id="6" name="AutoShape 6"/>
          <p:cNvSpPr/>
          <p:nvPr/>
        </p:nvSpPr>
        <p:spPr>
          <a:xfrm rot="5400000">
            <a:off x="11751388" y="5840124"/>
            <a:ext cx="2987764" cy="0"/>
          </a:xfrm>
          <a:prstGeom prst="line">
            <a:avLst/>
          </a:prstGeom>
          <a:ln w="9525" cap="rnd">
            <a:solidFill>
              <a:srgbClr val="0F2A37"/>
            </a:solidFill>
            <a:prstDash val="solid"/>
            <a:headEnd type="none" w="sm" len="sm"/>
            <a:tailEnd type="none" w="sm" len="sm"/>
          </a:ln>
        </p:spPr>
        <p:txBody>
          <a:bodyPr/>
          <a:lstStyle/>
          <a:p>
            <a:endParaRPr lang="en-US"/>
          </a:p>
        </p:txBody>
      </p:sp>
      <p:pic>
        <p:nvPicPr>
          <p:cNvPr id="7" name="Picture 7"/>
          <p:cNvPicPr>
            <a:picLocks noChangeAspect="1"/>
          </p:cNvPicPr>
          <p:nvPr/>
        </p:nvPicPr>
        <p:blipFill>
          <a:blip r:embed="rId3"/>
          <a:srcRect/>
          <a:stretch>
            <a:fillRect/>
          </a:stretch>
        </p:blipFill>
        <p:spPr>
          <a:xfrm rot="-7914474">
            <a:off x="12428141" y="-1311467"/>
            <a:ext cx="7518607" cy="4680333"/>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2528" y="6472988"/>
            <a:ext cx="1678492" cy="1327535"/>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50288" y="6472988"/>
            <a:ext cx="1952020" cy="1117531"/>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01064" y="6358358"/>
            <a:ext cx="1265196" cy="1161680"/>
          </a:xfrm>
          <a:prstGeom prst="rect">
            <a:avLst/>
          </a:prstGeom>
        </p:spPr>
      </p:pic>
      <p:grpSp>
        <p:nvGrpSpPr>
          <p:cNvPr id="11" name="Group 11"/>
          <p:cNvGrpSpPr>
            <a:grpSpLocks noChangeAspect="1"/>
          </p:cNvGrpSpPr>
          <p:nvPr/>
        </p:nvGrpSpPr>
        <p:grpSpPr>
          <a:xfrm>
            <a:off x="14034491" y="6472988"/>
            <a:ext cx="1062949" cy="932419"/>
            <a:chOff x="0" y="0"/>
            <a:chExt cx="6350000" cy="5570220"/>
          </a:xfrm>
        </p:grpSpPr>
        <p:sp>
          <p:nvSpPr>
            <p:cNvPr id="12" name="Freeform 12"/>
            <p:cNvSpPr/>
            <p:nvPr/>
          </p:nvSpPr>
          <p:spPr>
            <a:xfrm>
              <a:off x="0" y="0"/>
              <a:ext cx="6350000" cy="5570220"/>
            </a:xfrm>
            <a:custGeom>
              <a:avLst/>
              <a:gdLst/>
              <a:ahLst/>
              <a:cxnLst/>
              <a:rect l="l" t="t" r="r" b="b"/>
              <a:pathLst>
                <a:path w="6350000" h="5570220">
                  <a:moveTo>
                    <a:pt x="0" y="1643380"/>
                  </a:moveTo>
                  <a:cubicBezTo>
                    <a:pt x="0" y="3412490"/>
                    <a:pt x="3175000" y="5570220"/>
                    <a:pt x="3175000" y="5570220"/>
                  </a:cubicBezTo>
                  <a:cubicBezTo>
                    <a:pt x="3175000" y="5570220"/>
                    <a:pt x="6336030" y="3397250"/>
                    <a:pt x="6350000" y="1643380"/>
                  </a:cubicBezTo>
                  <a:cubicBezTo>
                    <a:pt x="6350000" y="737870"/>
                    <a:pt x="5612130" y="0"/>
                    <a:pt x="4706620" y="0"/>
                  </a:cubicBezTo>
                  <a:cubicBezTo>
                    <a:pt x="4010660" y="0"/>
                    <a:pt x="3411220" y="445770"/>
                    <a:pt x="3175000" y="1057910"/>
                  </a:cubicBezTo>
                  <a:cubicBezTo>
                    <a:pt x="2938780" y="445770"/>
                    <a:pt x="2339340" y="0"/>
                    <a:pt x="1643380" y="0"/>
                  </a:cubicBezTo>
                  <a:cubicBezTo>
                    <a:pt x="737870" y="0"/>
                    <a:pt x="0" y="737870"/>
                    <a:pt x="0" y="1643380"/>
                  </a:cubicBezTo>
                </a:path>
              </a:pathLst>
            </a:custGeom>
            <a:solidFill>
              <a:srgbClr val="FF0E7E"/>
            </a:solidFill>
          </p:spPr>
          <p:txBody>
            <a:bodyPr/>
            <a:lstStyle/>
            <a:p>
              <a:endParaRPr lang="en-US"/>
            </a:p>
          </p:txBody>
        </p:sp>
      </p:grpSp>
      <p:sp>
        <p:nvSpPr>
          <p:cNvPr id="13" name="TextBox 13"/>
          <p:cNvSpPr txBox="1"/>
          <p:nvPr/>
        </p:nvSpPr>
        <p:spPr>
          <a:xfrm>
            <a:off x="1028700" y="1019175"/>
            <a:ext cx="11557710" cy="1472565"/>
          </a:xfrm>
          <a:prstGeom prst="rect">
            <a:avLst/>
          </a:prstGeom>
        </p:spPr>
        <p:txBody>
          <a:bodyPr lIns="0" tIns="0" rIns="0" bIns="0" rtlCol="0" anchor="t">
            <a:spAutoFit/>
          </a:bodyPr>
          <a:lstStyle/>
          <a:p>
            <a:pPr>
              <a:lnSpc>
                <a:spcPts val="11519"/>
              </a:lnSpc>
            </a:pPr>
            <a:r>
              <a:rPr lang="en-US" sz="9599">
                <a:solidFill>
                  <a:srgbClr val="0F2A37"/>
                </a:solidFill>
                <a:latin typeface="Forum"/>
              </a:rPr>
              <a:t>YOU SET THE STAGE</a:t>
            </a:r>
          </a:p>
        </p:txBody>
      </p:sp>
      <p:sp>
        <p:nvSpPr>
          <p:cNvPr id="14" name="TextBox 14"/>
          <p:cNvSpPr txBox="1"/>
          <p:nvPr/>
        </p:nvSpPr>
        <p:spPr>
          <a:xfrm>
            <a:off x="1028700" y="2644141"/>
            <a:ext cx="15825813" cy="1145117"/>
          </a:xfrm>
          <a:prstGeom prst="rect">
            <a:avLst/>
          </a:prstGeom>
        </p:spPr>
        <p:txBody>
          <a:bodyPr lIns="0" tIns="0" rIns="0" bIns="0" rtlCol="0" anchor="t">
            <a:spAutoFit/>
          </a:bodyPr>
          <a:lstStyle/>
          <a:p>
            <a:pPr>
              <a:lnSpc>
                <a:spcPts val="4549"/>
              </a:lnSpc>
            </a:pPr>
            <a:r>
              <a:rPr lang="en-US" sz="3499">
                <a:solidFill>
                  <a:srgbClr val="0F2A37"/>
                </a:solidFill>
                <a:latin typeface="TT Drugs"/>
              </a:rPr>
              <a:t>PAINT THE PICTURE, CREATE THE EXCITEMENT FOR THE BUY IN. </a:t>
            </a:r>
          </a:p>
          <a:p>
            <a:pPr>
              <a:lnSpc>
                <a:spcPts val="4549"/>
              </a:lnSpc>
            </a:pPr>
            <a:endParaRPr lang="en-US" sz="3499">
              <a:solidFill>
                <a:srgbClr val="0F2A37"/>
              </a:solidFill>
              <a:latin typeface="TT Drugs"/>
            </a:endParaRPr>
          </a:p>
        </p:txBody>
      </p:sp>
      <p:grpSp>
        <p:nvGrpSpPr>
          <p:cNvPr id="15" name="Group 15"/>
          <p:cNvGrpSpPr/>
          <p:nvPr/>
        </p:nvGrpSpPr>
        <p:grpSpPr>
          <a:xfrm>
            <a:off x="1320614" y="4336165"/>
            <a:ext cx="2262320" cy="1551568"/>
            <a:chOff x="0" y="0"/>
            <a:chExt cx="3016427" cy="2068758"/>
          </a:xfrm>
        </p:grpSpPr>
        <p:sp>
          <p:nvSpPr>
            <p:cNvPr id="16" name="TextBox 16"/>
            <p:cNvSpPr txBox="1"/>
            <p:nvPr/>
          </p:nvSpPr>
          <p:spPr>
            <a:xfrm>
              <a:off x="0" y="859365"/>
              <a:ext cx="3016427" cy="1209393"/>
            </a:xfrm>
            <a:prstGeom prst="rect">
              <a:avLst/>
            </a:prstGeom>
          </p:spPr>
          <p:txBody>
            <a:bodyPr lIns="0" tIns="0" rIns="0" bIns="0" rtlCol="0" anchor="t">
              <a:spAutoFit/>
            </a:bodyPr>
            <a:lstStyle/>
            <a:p>
              <a:pPr>
                <a:lnSpc>
                  <a:spcPts val="3640"/>
                </a:lnSpc>
              </a:pPr>
              <a:r>
                <a:rPr lang="en-US" sz="2800">
                  <a:solidFill>
                    <a:srgbClr val="0F2A37"/>
                  </a:solidFill>
                  <a:latin typeface="TT Drugs"/>
                </a:rPr>
                <a:t>He loves to make money</a:t>
              </a:r>
            </a:p>
          </p:txBody>
        </p:sp>
        <p:sp>
          <p:nvSpPr>
            <p:cNvPr id="17" name="TextBox 17"/>
            <p:cNvSpPr txBox="1"/>
            <p:nvPr/>
          </p:nvSpPr>
          <p:spPr>
            <a:xfrm>
              <a:off x="0" y="-38100"/>
              <a:ext cx="3016427" cy="746478"/>
            </a:xfrm>
            <a:prstGeom prst="rect">
              <a:avLst/>
            </a:prstGeom>
          </p:spPr>
          <p:txBody>
            <a:bodyPr lIns="0" tIns="0" rIns="0" bIns="0" rtlCol="0" anchor="t">
              <a:spAutoFit/>
            </a:bodyPr>
            <a:lstStyle/>
            <a:p>
              <a:pPr>
                <a:lnSpc>
                  <a:spcPts val="4549"/>
                </a:lnSpc>
              </a:pPr>
              <a:r>
                <a:rPr lang="en-US" sz="3499" dirty="0">
                  <a:solidFill>
                    <a:srgbClr val="FF002E"/>
                  </a:solidFill>
                  <a:latin typeface="TT Drugs Bold"/>
                </a:rPr>
                <a:t>RED</a:t>
              </a:r>
            </a:p>
          </p:txBody>
        </p:sp>
      </p:grpSp>
      <p:grpSp>
        <p:nvGrpSpPr>
          <p:cNvPr id="18" name="Group 18"/>
          <p:cNvGrpSpPr/>
          <p:nvPr/>
        </p:nvGrpSpPr>
        <p:grpSpPr>
          <a:xfrm>
            <a:off x="5239987" y="4393852"/>
            <a:ext cx="2262320" cy="1569348"/>
            <a:chOff x="0" y="0"/>
            <a:chExt cx="3016427" cy="2092465"/>
          </a:xfrm>
        </p:grpSpPr>
        <p:sp>
          <p:nvSpPr>
            <p:cNvPr id="19" name="TextBox 19"/>
            <p:cNvSpPr txBox="1"/>
            <p:nvPr/>
          </p:nvSpPr>
          <p:spPr>
            <a:xfrm>
              <a:off x="0" y="883072"/>
              <a:ext cx="3016427" cy="1209393"/>
            </a:xfrm>
            <a:prstGeom prst="rect">
              <a:avLst/>
            </a:prstGeom>
          </p:spPr>
          <p:txBody>
            <a:bodyPr lIns="0" tIns="0" rIns="0" bIns="0" rtlCol="0" anchor="t">
              <a:spAutoFit/>
            </a:bodyPr>
            <a:lstStyle/>
            <a:p>
              <a:pPr>
                <a:lnSpc>
                  <a:spcPts val="3640"/>
                </a:lnSpc>
              </a:pPr>
              <a:r>
                <a:rPr lang="en-US" sz="2800">
                  <a:solidFill>
                    <a:srgbClr val="0F2A37"/>
                  </a:solidFill>
                  <a:latin typeface="TT Drugs"/>
                </a:rPr>
                <a:t>He loves to have fun</a:t>
              </a:r>
            </a:p>
          </p:txBody>
        </p:sp>
        <p:sp>
          <p:nvSpPr>
            <p:cNvPr id="20" name="TextBox 20"/>
            <p:cNvSpPr txBox="1"/>
            <p:nvPr/>
          </p:nvSpPr>
          <p:spPr>
            <a:xfrm>
              <a:off x="0" y="-38100"/>
              <a:ext cx="3016427" cy="746478"/>
            </a:xfrm>
            <a:prstGeom prst="rect">
              <a:avLst/>
            </a:prstGeom>
          </p:spPr>
          <p:txBody>
            <a:bodyPr lIns="0" tIns="0" rIns="0" bIns="0" rtlCol="0" anchor="t">
              <a:spAutoFit/>
            </a:bodyPr>
            <a:lstStyle/>
            <a:p>
              <a:pPr>
                <a:lnSpc>
                  <a:spcPts val="4549"/>
                </a:lnSpc>
              </a:pPr>
              <a:r>
                <a:rPr lang="en-US" sz="3499">
                  <a:solidFill>
                    <a:srgbClr val="5271FF"/>
                  </a:solidFill>
                  <a:latin typeface="TT Drugs Bold"/>
                </a:rPr>
                <a:t>BLUE </a:t>
              </a:r>
            </a:p>
          </p:txBody>
        </p:sp>
      </p:grpSp>
      <p:grpSp>
        <p:nvGrpSpPr>
          <p:cNvPr id="21" name="Group 21"/>
          <p:cNvGrpSpPr/>
          <p:nvPr/>
        </p:nvGrpSpPr>
        <p:grpSpPr>
          <a:xfrm>
            <a:off x="9371947" y="4351004"/>
            <a:ext cx="2802429" cy="1680660"/>
            <a:chOff x="0" y="0"/>
            <a:chExt cx="3736572" cy="2240880"/>
          </a:xfrm>
        </p:grpSpPr>
        <p:sp>
          <p:nvSpPr>
            <p:cNvPr id="22" name="TextBox 22"/>
            <p:cNvSpPr txBox="1"/>
            <p:nvPr/>
          </p:nvSpPr>
          <p:spPr>
            <a:xfrm>
              <a:off x="0" y="1031488"/>
              <a:ext cx="3736572" cy="1209393"/>
            </a:xfrm>
            <a:prstGeom prst="rect">
              <a:avLst/>
            </a:prstGeom>
          </p:spPr>
          <p:txBody>
            <a:bodyPr lIns="0" tIns="0" rIns="0" bIns="0" rtlCol="0" anchor="t">
              <a:spAutoFit/>
            </a:bodyPr>
            <a:lstStyle/>
            <a:p>
              <a:pPr>
                <a:lnSpc>
                  <a:spcPts val="3640"/>
                </a:lnSpc>
              </a:pPr>
              <a:r>
                <a:rPr lang="en-US" sz="2800">
                  <a:solidFill>
                    <a:srgbClr val="0F2A37"/>
                  </a:solidFill>
                  <a:latin typeface="TT Drugs"/>
                </a:rPr>
                <a:t>He has 100% of the information</a:t>
              </a:r>
            </a:p>
          </p:txBody>
        </p:sp>
        <p:sp>
          <p:nvSpPr>
            <p:cNvPr id="23" name="TextBox 23"/>
            <p:cNvSpPr txBox="1"/>
            <p:nvPr/>
          </p:nvSpPr>
          <p:spPr>
            <a:xfrm>
              <a:off x="0" y="-38100"/>
              <a:ext cx="3736572" cy="746478"/>
            </a:xfrm>
            <a:prstGeom prst="rect">
              <a:avLst/>
            </a:prstGeom>
          </p:spPr>
          <p:txBody>
            <a:bodyPr lIns="0" tIns="0" rIns="0" bIns="0" rtlCol="0" anchor="t">
              <a:spAutoFit/>
            </a:bodyPr>
            <a:lstStyle/>
            <a:p>
              <a:pPr>
                <a:lnSpc>
                  <a:spcPts val="4549"/>
                </a:lnSpc>
              </a:pPr>
              <a:r>
                <a:rPr lang="en-US" sz="3499">
                  <a:solidFill>
                    <a:srgbClr val="008037"/>
                  </a:solidFill>
                  <a:latin typeface="TT Drugs Bold"/>
                </a:rPr>
                <a:t>GREEN</a:t>
              </a:r>
            </a:p>
          </p:txBody>
        </p:sp>
      </p:grpSp>
      <p:grpSp>
        <p:nvGrpSpPr>
          <p:cNvPr id="24" name="Group 24"/>
          <p:cNvGrpSpPr/>
          <p:nvPr/>
        </p:nvGrpSpPr>
        <p:grpSpPr>
          <a:xfrm>
            <a:off x="13714741" y="4271620"/>
            <a:ext cx="2262320" cy="1680660"/>
            <a:chOff x="0" y="0"/>
            <a:chExt cx="3016427" cy="2240880"/>
          </a:xfrm>
        </p:grpSpPr>
        <p:sp>
          <p:nvSpPr>
            <p:cNvPr id="25" name="TextBox 25"/>
            <p:cNvSpPr txBox="1"/>
            <p:nvPr/>
          </p:nvSpPr>
          <p:spPr>
            <a:xfrm>
              <a:off x="0" y="1031488"/>
              <a:ext cx="3016427" cy="1209393"/>
            </a:xfrm>
            <a:prstGeom prst="rect">
              <a:avLst/>
            </a:prstGeom>
          </p:spPr>
          <p:txBody>
            <a:bodyPr lIns="0" tIns="0" rIns="0" bIns="0" rtlCol="0" anchor="t">
              <a:spAutoFit/>
            </a:bodyPr>
            <a:lstStyle/>
            <a:p>
              <a:pPr>
                <a:lnSpc>
                  <a:spcPts val="3640"/>
                </a:lnSpc>
              </a:pPr>
              <a:r>
                <a:rPr lang="en-US" sz="2800">
                  <a:solidFill>
                    <a:srgbClr val="0F2A37"/>
                  </a:solidFill>
                  <a:latin typeface="TT Drugs"/>
                </a:rPr>
                <a:t>He loves to help people</a:t>
              </a:r>
            </a:p>
          </p:txBody>
        </p:sp>
        <p:sp>
          <p:nvSpPr>
            <p:cNvPr id="26" name="TextBox 26"/>
            <p:cNvSpPr txBox="1"/>
            <p:nvPr/>
          </p:nvSpPr>
          <p:spPr>
            <a:xfrm>
              <a:off x="0" y="-38100"/>
              <a:ext cx="3016427" cy="746478"/>
            </a:xfrm>
            <a:prstGeom prst="rect">
              <a:avLst/>
            </a:prstGeom>
          </p:spPr>
          <p:txBody>
            <a:bodyPr lIns="0" tIns="0" rIns="0" bIns="0" rtlCol="0" anchor="t">
              <a:spAutoFit/>
            </a:bodyPr>
            <a:lstStyle/>
            <a:p>
              <a:pPr>
                <a:lnSpc>
                  <a:spcPts val="4549"/>
                </a:lnSpc>
              </a:pPr>
              <a:r>
                <a:rPr lang="en-US" sz="3499">
                  <a:solidFill>
                    <a:srgbClr val="E1CB03"/>
                  </a:solidFill>
                  <a:latin typeface="TT Drugs Bold"/>
                </a:rPr>
                <a:t>YELLOW </a:t>
              </a:r>
            </a:p>
          </p:txBody>
        </p:sp>
      </p:grpSp>
      <p:sp>
        <p:nvSpPr>
          <p:cNvPr id="27" name="TextBox 27"/>
          <p:cNvSpPr txBox="1"/>
          <p:nvPr/>
        </p:nvSpPr>
        <p:spPr>
          <a:xfrm>
            <a:off x="4485338" y="8255716"/>
            <a:ext cx="13361843" cy="1002584"/>
          </a:xfrm>
          <a:prstGeom prst="rect">
            <a:avLst/>
          </a:prstGeom>
        </p:spPr>
        <p:txBody>
          <a:bodyPr lIns="0" tIns="0" rIns="0" bIns="0" rtlCol="0" anchor="t">
            <a:spAutoFit/>
          </a:bodyPr>
          <a:lstStyle/>
          <a:p>
            <a:pPr algn="ctr">
              <a:lnSpc>
                <a:spcPts val="3930"/>
              </a:lnSpc>
            </a:pPr>
            <a:r>
              <a:rPr lang="en-US" sz="2807">
                <a:solidFill>
                  <a:srgbClr val="000000"/>
                </a:solidFill>
                <a:latin typeface="Arimo"/>
              </a:rPr>
              <a:t>*Always attempt to get bio information from your upline,</a:t>
            </a:r>
          </a:p>
          <a:p>
            <a:pPr algn="ctr">
              <a:lnSpc>
                <a:spcPts val="3930"/>
              </a:lnSpc>
            </a:pPr>
            <a:r>
              <a:rPr lang="en-US" sz="2807">
                <a:solidFill>
                  <a:srgbClr val="000000"/>
                </a:solidFill>
                <a:latin typeface="Arimo"/>
              </a:rPr>
              <a:t> success partner or presenter.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F2A3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36792" y="3248361"/>
            <a:ext cx="8825308" cy="8229600"/>
          </a:xfrm>
          <a:prstGeom prst="rect">
            <a:avLst/>
          </a:prstGeom>
        </p:spPr>
      </p:pic>
      <p:pic>
        <p:nvPicPr>
          <p:cNvPr id="3" name="Picture 3"/>
          <p:cNvPicPr>
            <a:picLocks noChangeAspect="1"/>
          </p:cNvPicPr>
          <p:nvPr/>
        </p:nvPicPr>
        <p:blipFill>
          <a:blip r:embed="rId3"/>
          <a:srcRect/>
          <a:stretch>
            <a:fillRect/>
          </a:stretch>
        </p:blipFill>
        <p:spPr>
          <a:xfrm rot="-2903874">
            <a:off x="-1262775" y="-2893697"/>
            <a:ext cx="10898092" cy="9522208"/>
          </a:xfrm>
          <a:prstGeom prst="rect">
            <a:avLst/>
          </a:prstGeom>
        </p:spPr>
      </p:pic>
      <p:pic>
        <p:nvPicPr>
          <p:cNvPr id="4" name="Picture 4"/>
          <p:cNvPicPr>
            <a:picLocks noChangeAspect="1"/>
          </p:cNvPicPr>
          <p:nvPr/>
        </p:nvPicPr>
        <p:blipFill>
          <a:blip r:embed="rId4"/>
          <a:srcRect/>
          <a:stretch>
            <a:fillRect/>
          </a:stretch>
        </p:blipFill>
        <p:spPr>
          <a:xfrm>
            <a:off x="7181801" y="4540590"/>
            <a:ext cx="6741277" cy="9125247"/>
          </a:xfrm>
          <a:prstGeom prst="rect">
            <a:avLst/>
          </a:prstGeom>
        </p:spPr>
      </p:pic>
      <p:grpSp>
        <p:nvGrpSpPr>
          <p:cNvPr id="5" name="Group 5"/>
          <p:cNvGrpSpPr/>
          <p:nvPr/>
        </p:nvGrpSpPr>
        <p:grpSpPr>
          <a:xfrm>
            <a:off x="9339786" y="3093705"/>
            <a:ext cx="7426634" cy="4444437"/>
            <a:chOff x="0" y="-9525"/>
            <a:chExt cx="9902178" cy="5925915"/>
          </a:xfrm>
        </p:grpSpPr>
        <p:sp>
          <p:nvSpPr>
            <p:cNvPr id="6" name="TextBox 6"/>
            <p:cNvSpPr txBox="1"/>
            <p:nvPr/>
          </p:nvSpPr>
          <p:spPr>
            <a:xfrm>
              <a:off x="0" y="-9525"/>
              <a:ext cx="9902178" cy="1960245"/>
            </a:xfrm>
            <a:prstGeom prst="rect">
              <a:avLst/>
            </a:prstGeom>
          </p:spPr>
          <p:txBody>
            <a:bodyPr lIns="0" tIns="0" rIns="0" bIns="0" rtlCol="0" anchor="t">
              <a:spAutoFit/>
            </a:bodyPr>
            <a:lstStyle/>
            <a:p>
              <a:pPr>
                <a:lnSpc>
                  <a:spcPts val="11519"/>
                </a:lnSpc>
              </a:pPr>
              <a:r>
                <a:rPr lang="en-US" sz="9599">
                  <a:solidFill>
                    <a:srgbClr val="FFFFFF"/>
                  </a:solidFill>
                  <a:latin typeface="Forum"/>
                </a:rPr>
                <a:t>EDIFICATION </a:t>
              </a:r>
            </a:p>
          </p:txBody>
        </p:sp>
        <p:sp>
          <p:nvSpPr>
            <p:cNvPr id="7" name="TextBox 7"/>
            <p:cNvSpPr txBox="1"/>
            <p:nvPr/>
          </p:nvSpPr>
          <p:spPr>
            <a:xfrm>
              <a:off x="0" y="2123900"/>
              <a:ext cx="9902178" cy="3792490"/>
            </a:xfrm>
            <a:prstGeom prst="rect">
              <a:avLst/>
            </a:prstGeom>
          </p:spPr>
          <p:txBody>
            <a:bodyPr lIns="0" tIns="0" rIns="0" bIns="0" rtlCol="0" anchor="t">
              <a:spAutoFit/>
            </a:bodyPr>
            <a:lstStyle/>
            <a:p>
              <a:pPr>
                <a:lnSpc>
                  <a:spcPts val="4549"/>
                </a:lnSpc>
              </a:pPr>
              <a:r>
                <a:rPr lang="en-US" sz="3499" dirty="0">
                  <a:solidFill>
                    <a:srgbClr val="FFFFFF"/>
                  </a:solidFill>
                  <a:latin typeface="TT Drugs"/>
                </a:rPr>
                <a:t>Edification informs and excites prospects, for who they’re going to talk to and for what is to come. Edification builds respect for your expert to work for you! </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F2A37"/>
        </a:solidFill>
        <a:effectLst/>
      </p:bgPr>
    </p:bg>
    <p:spTree>
      <p:nvGrpSpPr>
        <p:cNvPr id="1" name=""/>
        <p:cNvGrpSpPr/>
        <p:nvPr/>
      </p:nvGrpSpPr>
      <p:grpSpPr>
        <a:xfrm>
          <a:off x="0" y="0"/>
          <a:ext cx="0" cy="0"/>
          <a:chOff x="0" y="0"/>
          <a:chExt cx="0" cy="0"/>
        </a:xfrm>
      </p:grpSpPr>
      <p:grpSp>
        <p:nvGrpSpPr>
          <p:cNvPr id="2" name="Group 2"/>
          <p:cNvGrpSpPr/>
          <p:nvPr/>
        </p:nvGrpSpPr>
        <p:grpSpPr>
          <a:xfrm>
            <a:off x="741193" y="3446295"/>
            <a:ext cx="8402807" cy="3417870"/>
            <a:chOff x="0" y="0"/>
            <a:chExt cx="11203743" cy="4557160"/>
          </a:xfrm>
        </p:grpSpPr>
        <p:sp>
          <p:nvSpPr>
            <p:cNvPr id="3" name="TextBox 3"/>
            <p:cNvSpPr txBox="1"/>
            <p:nvPr/>
          </p:nvSpPr>
          <p:spPr>
            <a:xfrm>
              <a:off x="0" y="-9525"/>
              <a:ext cx="11203743" cy="1960245"/>
            </a:xfrm>
            <a:prstGeom prst="rect">
              <a:avLst/>
            </a:prstGeom>
          </p:spPr>
          <p:txBody>
            <a:bodyPr lIns="0" tIns="0" rIns="0" bIns="0" rtlCol="0" anchor="t">
              <a:spAutoFit/>
            </a:bodyPr>
            <a:lstStyle/>
            <a:p>
              <a:pPr>
                <a:lnSpc>
                  <a:spcPts val="11519"/>
                </a:lnSpc>
              </a:pPr>
              <a:r>
                <a:rPr lang="en-US" sz="9599">
                  <a:solidFill>
                    <a:srgbClr val="FFFFFF"/>
                  </a:solidFill>
                  <a:latin typeface="Forum"/>
                </a:rPr>
                <a:t>EDIFICATION </a:t>
              </a:r>
            </a:p>
          </p:txBody>
        </p:sp>
        <p:sp>
          <p:nvSpPr>
            <p:cNvPr id="4" name="TextBox 4"/>
            <p:cNvSpPr txBox="1"/>
            <p:nvPr/>
          </p:nvSpPr>
          <p:spPr>
            <a:xfrm>
              <a:off x="0" y="2119536"/>
              <a:ext cx="11203743" cy="2437624"/>
            </a:xfrm>
            <a:prstGeom prst="rect">
              <a:avLst/>
            </a:prstGeom>
          </p:spPr>
          <p:txBody>
            <a:bodyPr lIns="0" tIns="0" rIns="0" bIns="0" rtlCol="0" anchor="t">
              <a:spAutoFit/>
            </a:bodyPr>
            <a:lstStyle/>
            <a:p>
              <a:pPr>
                <a:lnSpc>
                  <a:spcPts val="3640"/>
                </a:lnSpc>
              </a:pPr>
              <a:endParaRPr/>
            </a:p>
            <a:p>
              <a:pPr>
                <a:lnSpc>
                  <a:spcPts val="3640"/>
                </a:lnSpc>
              </a:pPr>
              <a:endParaRPr/>
            </a:p>
            <a:p>
              <a:pPr>
                <a:lnSpc>
                  <a:spcPts val="3640"/>
                </a:lnSpc>
              </a:pPr>
              <a:endParaRPr/>
            </a:p>
            <a:p>
              <a:pPr>
                <a:lnSpc>
                  <a:spcPts val="3640"/>
                </a:lnSpc>
              </a:pPr>
              <a:endParaRPr/>
            </a:p>
          </p:txBody>
        </p:sp>
      </p:grpSp>
      <p:grpSp>
        <p:nvGrpSpPr>
          <p:cNvPr id="5" name="Group 5"/>
          <p:cNvGrpSpPr/>
          <p:nvPr/>
        </p:nvGrpSpPr>
        <p:grpSpPr>
          <a:xfrm>
            <a:off x="8055726" y="1491573"/>
            <a:ext cx="9203576" cy="1813830"/>
            <a:chOff x="0" y="-28575"/>
            <a:chExt cx="12271434" cy="2418440"/>
          </a:xfrm>
        </p:grpSpPr>
        <p:sp>
          <p:nvSpPr>
            <p:cNvPr id="6" name="TextBox 6"/>
            <p:cNvSpPr txBox="1"/>
            <p:nvPr/>
          </p:nvSpPr>
          <p:spPr>
            <a:xfrm>
              <a:off x="0" y="203781"/>
              <a:ext cx="750528" cy="746478"/>
            </a:xfrm>
            <a:prstGeom prst="rect">
              <a:avLst/>
            </a:prstGeom>
          </p:spPr>
          <p:txBody>
            <a:bodyPr lIns="0" tIns="0" rIns="0" bIns="0" rtlCol="0" anchor="t">
              <a:spAutoFit/>
            </a:bodyPr>
            <a:lstStyle/>
            <a:p>
              <a:pPr>
                <a:lnSpc>
                  <a:spcPts val="4549"/>
                </a:lnSpc>
              </a:pPr>
              <a:r>
                <a:rPr lang="en-US" sz="3499">
                  <a:solidFill>
                    <a:srgbClr val="FFFFFF"/>
                  </a:solidFill>
                  <a:latin typeface="TT Drugs Bold"/>
                </a:rPr>
                <a:t>01</a:t>
              </a:r>
            </a:p>
          </p:txBody>
        </p:sp>
        <p:sp>
          <p:nvSpPr>
            <p:cNvPr id="7" name="TextBox 7"/>
            <p:cNvSpPr txBox="1"/>
            <p:nvPr/>
          </p:nvSpPr>
          <p:spPr>
            <a:xfrm>
              <a:off x="1610683" y="-28575"/>
              <a:ext cx="10660751" cy="2418440"/>
            </a:xfrm>
            <a:prstGeom prst="rect">
              <a:avLst/>
            </a:prstGeom>
          </p:spPr>
          <p:txBody>
            <a:bodyPr lIns="0" tIns="0" rIns="0" bIns="0" rtlCol="0" anchor="t">
              <a:spAutoFit/>
            </a:bodyPr>
            <a:lstStyle/>
            <a:p>
              <a:pPr>
                <a:lnSpc>
                  <a:spcPts val="3640"/>
                </a:lnSpc>
              </a:pPr>
              <a:r>
                <a:rPr lang="en-US" sz="2800" dirty="0">
                  <a:solidFill>
                    <a:srgbClr val="FFFFFF"/>
                  </a:solidFill>
                  <a:latin typeface="TT Drugs"/>
                </a:rPr>
                <a:t>Edification gives Information. People need to know who they are speaking with. And why do they have the authority to speak? Documentation beats conversation. </a:t>
              </a:r>
            </a:p>
          </p:txBody>
        </p:sp>
      </p:grpSp>
      <p:grpSp>
        <p:nvGrpSpPr>
          <p:cNvPr id="8" name="Group 8"/>
          <p:cNvGrpSpPr/>
          <p:nvPr/>
        </p:nvGrpSpPr>
        <p:grpSpPr>
          <a:xfrm>
            <a:off x="8055726" y="4218676"/>
            <a:ext cx="9203576" cy="2275495"/>
            <a:chOff x="0" y="-28575"/>
            <a:chExt cx="12271434" cy="3033993"/>
          </a:xfrm>
        </p:grpSpPr>
        <p:sp>
          <p:nvSpPr>
            <p:cNvPr id="9" name="TextBox 9"/>
            <p:cNvSpPr txBox="1"/>
            <p:nvPr/>
          </p:nvSpPr>
          <p:spPr>
            <a:xfrm>
              <a:off x="0" y="505547"/>
              <a:ext cx="881078" cy="746478"/>
            </a:xfrm>
            <a:prstGeom prst="rect">
              <a:avLst/>
            </a:prstGeom>
          </p:spPr>
          <p:txBody>
            <a:bodyPr lIns="0" tIns="0" rIns="0" bIns="0" rtlCol="0" anchor="t">
              <a:spAutoFit/>
            </a:bodyPr>
            <a:lstStyle/>
            <a:p>
              <a:pPr>
                <a:lnSpc>
                  <a:spcPts val="4549"/>
                </a:lnSpc>
              </a:pPr>
              <a:r>
                <a:rPr lang="en-US" sz="3499">
                  <a:solidFill>
                    <a:srgbClr val="FFFFFF"/>
                  </a:solidFill>
                  <a:latin typeface="TT Drugs Bold"/>
                </a:rPr>
                <a:t>02</a:t>
              </a:r>
            </a:p>
          </p:txBody>
        </p:sp>
        <p:sp>
          <p:nvSpPr>
            <p:cNvPr id="10" name="TextBox 10"/>
            <p:cNvSpPr txBox="1"/>
            <p:nvPr/>
          </p:nvSpPr>
          <p:spPr>
            <a:xfrm>
              <a:off x="1610683" y="-28575"/>
              <a:ext cx="10660751" cy="3033993"/>
            </a:xfrm>
            <a:prstGeom prst="rect">
              <a:avLst/>
            </a:prstGeom>
          </p:spPr>
          <p:txBody>
            <a:bodyPr lIns="0" tIns="0" rIns="0" bIns="0" rtlCol="0" anchor="t">
              <a:spAutoFit/>
            </a:bodyPr>
            <a:lstStyle/>
            <a:p>
              <a:pPr>
                <a:lnSpc>
                  <a:spcPts val="3640"/>
                </a:lnSpc>
              </a:pPr>
              <a:r>
                <a:rPr lang="en-US" sz="2800" dirty="0">
                  <a:solidFill>
                    <a:srgbClr val="FFFFFF"/>
                  </a:solidFill>
                  <a:latin typeface="TT Drugs"/>
                </a:rPr>
                <a:t>Edification excites! People make emotional decisions more than they make logical decisions. The better you edify your expert or the project, the more your prospect will get excited about what you have to offer. (BELIEF)</a:t>
              </a:r>
            </a:p>
          </p:txBody>
        </p:sp>
      </p:grpSp>
      <p:grpSp>
        <p:nvGrpSpPr>
          <p:cNvPr id="11" name="Group 11"/>
          <p:cNvGrpSpPr/>
          <p:nvPr/>
        </p:nvGrpSpPr>
        <p:grpSpPr>
          <a:xfrm>
            <a:off x="8055726" y="7199789"/>
            <a:ext cx="9203576" cy="2275495"/>
            <a:chOff x="0" y="-28575"/>
            <a:chExt cx="12271434" cy="3033993"/>
          </a:xfrm>
        </p:grpSpPr>
        <p:sp>
          <p:nvSpPr>
            <p:cNvPr id="12" name="TextBox 12"/>
            <p:cNvSpPr txBox="1"/>
            <p:nvPr/>
          </p:nvSpPr>
          <p:spPr>
            <a:xfrm>
              <a:off x="0" y="498491"/>
              <a:ext cx="877801" cy="746478"/>
            </a:xfrm>
            <a:prstGeom prst="rect">
              <a:avLst/>
            </a:prstGeom>
          </p:spPr>
          <p:txBody>
            <a:bodyPr lIns="0" tIns="0" rIns="0" bIns="0" rtlCol="0" anchor="t">
              <a:spAutoFit/>
            </a:bodyPr>
            <a:lstStyle/>
            <a:p>
              <a:pPr>
                <a:lnSpc>
                  <a:spcPts val="4549"/>
                </a:lnSpc>
              </a:pPr>
              <a:r>
                <a:rPr lang="en-US" sz="3499">
                  <a:solidFill>
                    <a:srgbClr val="FFFFFF"/>
                  </a:solidFill>
                  <a:latin typeface="TT Drugs Bold"/>
                </a:rPr>
                <a:t>03</a:t>
              </a:r>
            </a:p>
          </p:txBody>
        </p:sp>
        <p:sp>
          <p:nvSpPr>
            <p:cNvPr id="13" name="TextBox 13"/>
            <p:cNvSpPr txBox="1"/>
            <p:nvPr/>
          </p:nvSpPr>
          <p:spPr>
            <a:xfrm>
              <a:off x="1610683" y="-28575"/>
              <a:ext cx="10660751" cy="3033993"/>
            </a:xfrm>
            <a:prstGeom prst="rect">
              <a:avLst/>
            </a:prstGeom>
          </p:spPr>
          <p:txBody>
            <a:bodyPr lIns="0" tIns="0" rIns="0" bIns="0" rtlCol="0" anchor="t">
              <a:spAutoFit/>
            </a:bodyPr>
            <a:lstStyle/>
            <a:p>
              <a:pPr>
                <a:lnSpc>
                  <a:spcPts val="3640"/>
                </a:lnSpc>
              </a:pPr>
              <a:r>
                <a:rPr lang="en-US" sz="2800" dirty="0">
                  <a:solidFill>
                    <a:srgbClr val="FFFFFF"/>
                  </a:solidFill>
                  <a:latin typeface="TT Drugs"/>
                </a:rPr>
                <a:t>Edification projects a vision, validates and sets the stage. People must know it's bigger than you. Who else is winning? Edification gives social proof and validates through real life success stories. </a:t>
              </a:r>
            </a:p>
          </p:txBody>
        </p:sp>
      </p:grpSp>
      <p:sp>
        <p:nvSpPr>
          <p:cNvPr id="14" name="AutoShape 14"/>
          <p:cNvSpPr/>
          <p:nvPr/>
        </p:nvSpPr>
        <p:spPr>
          <a:xfrm>
            <a:off x="8055726" y="3446295"/>
            <a:ext cx="8358727" cy="0"/>
          </a:xfrm>
          <a:prstGeom prst="line">
            <a:avLst/>
          </a:prstGeom>
          <a:ln w="9525" cap="rnd">
            <a:solidFill>
              <a:srgbClr val="FFFFFF"/>
            </a:solidFill>
            <a:prstDash val="solid"/>
            <a:headEnd type="none" w="sm" len="sm"/>
            <a:tailEnd type="none" w="sm" len="sm"/>
          </a:ln>
        </p:spPr>
        <p:txBody>
          <a:bodyPr/>
          <a:lstStyle/>
          <a:p>
            <a:endParaRPr lang="en-US"/>
          </a:p>
        </p:txBody>
      </p:sp>
      <p:sp>
        <p:nvSpPr>
          <p:cNvPr id="15" name="AutoShape 15"/>
          <p:cNvSpPr/>
          <p:nvPr/>
        </p:nvSpPr>
        <p:spPr>
          <a:xfrm>
            <a:off x="8055726" y="6854640"/>
            <a:ext cx="8358727" cy="0"/>
          </a:xfrm>
          <a:prstGeom prst="line">
            <a:avLst/>
          </a:prstGeom>
          <a:ln w="9525" cap="rnd">
            <a:solidFill>
              <a:srgbClr val="FFFFFF"/>
            </a:solidFill>
            <a:prstDash val="solid"/>
            <a:headEnd type="none" w="sm" len="sm"/>
            <a:tailEnd type="none" w="sm" len="sm"/>
          </a:ln>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F2A37"/>
        </a:solidFill>
        <a:effectLst/>
      </p:bgPr>
    </p:bg>
    <p:spTree>
      <p:nvGrpSpPr>
        <p:cNvPr id="1" name=""/>
        <p:cNvGrpSpPr/>
        <p:nvPr/>
      </p:nvGrpSpPr>
      <p:grpSpPr>
        <a:xfrm>
          <a:off x="0" y="0"/>
          <a:ext cx="0" cy="0"/>
          <a:chOff x="0" y="0"/>
          <a:chExt cx="0" cy="0"/>
        </a:xfrm>
      </p:grpSpPr>
      <p:grpSp>
        <p:nvGrpSpPr>
          <p:cNvPr id="2" name="Group 2"/>
          <p:cNvGrpSpPr/>
          <p:nvPr/>
        </p:nvGrpSpPr>
        <p:grpSpPr>
          <a:xfrm>
            <a:off x="6230011" y="1028700"/>
            <a:ext cx="11492788" cy="8672410"/>
            <a:chOff x="0" y="0"/>
            <a:chExt cx="15323718" cy="11563213"/>
          </a:xfrm>
        </p:grpSpPr>
        <p:sp>
          <p:nvSpPr>
            <p:cNvPr id="3" name="TextBox 3"/>
            <p:cNvSpPr txBox="1"/>
            <p:nvPr/>
          </p:nvSpPr>
          <p:spPr>
            <a:xfrm>
              <a:off x="13400402" y="564515"/>
              <a:ext cx="1923316" cy="1056122"/>
            </a:xfrm>
            <a:prstGeom prst="rect">
              <a:avLst/>
            </a:prstGeom>
          </p:spPr>
          <p:txBody>
            <a:bodyPr lIns="0" tIns="0" rIns="0" bIns="0" rtlCol="0" anchor="t">
              <a:spAutoFit/>
            </a:bodyPr>
            <a:lstStyle/>
            <a:p>
              <a:pPr algn="ctr">
                <a:lnSpc>
                  <a:spcPts val="3212"/>
                </a:lnSpc>
              </a:pPr>
              <a:r>
                <a:rPr lang="en-US" sz="2294">
                  <a:solidFill>
                    <a:srgbClr val="FFFFFF"/>
                  </a:solidFill>
                  <a:latin typeface="TT Drugs"/>
                </a:rPr>
                <a:t>Company </a:t>
              </a:r>
            </a:p>
            <a:p>
              <a:pPr algn="ctr">
                <a:lnSpc>
                  <a:spcPts val="3212"/>
                </a:lnSpc>
              </a:pPr>
              <a:r>
                <a:rPr lang="en-US" sz="2294">
                  <a:solidFill>
                    <a:srgbClr val="FFFFFF"/>
                  </a:solidFill>
                  <a:latin typeface="TT Drugs"/>
                </a:rPr>
                <a:t>25%</a:t>
              </a:r>
            </a:p>
          </p:txBody>
        </p:sp>
        <p:sp>
          <p:nvSpPr>
            <p:cNvPr id="4" name="TextBox 4"/>
            <p:cNvSpPr txBox="1"/>
            <p:nvPr/>
          </p:nvSpPr>
          <p:spPr>
            <a:xfrm>
              <a:off x="13400402" y="9894951"/>
              <a:ext cx="1672701" cy="1056122"/>
            </a:xfrm>
            <a:prstGeom prst="rect">
              <a:avLst/>
            </a:prstGeom>
          </p:spPr>
          <p:txBody>
            <a:bodyPr lIns="0" tIns="0" rIns="0" bIns="0" rtlCol="0" anchor="t">
              <a:spAutoFit/>
            </a:bodyPr>
            <a:lstStyle/>
            <a:p>
              <a:pPr algn="ctr">
                <a:lnSpc>
                  <a:spcPts val="3212"/>
                </a:lnSpc>
              </a:pPr>
              <a:r>
                <a:rPr lang="en-US" sz="2294">
                  <a:solidFill>
                    <a:srgbClr val="FFFFFF"/>
                  </a:solidFill>
                  <a:latin typeface="TT Drugs"/>
                </a:rPr>
                <a:t>Industry </a:t>
              </a:r>
            </a:p>
            <a:p>
              <a:pPr algn="ctr">
                <a:lnSpc>
                  <a:spcPts val="3212"/>
                </a:lnSpc>
              </a:pPr>
              <a:r>
                <a:rPr lang="en-US" sz="2294">
                  <a:solidFill>
                    <a:srgbClr val="FFFFFF"/>
                  </a:solidFill>
                  <a:latin typeface="TT Drugs"/>
                </a:rPr>
                <a:t>25%</a:t>
              </a:r>
            </a:p>
          </p:txBody>
        </p:sp>
        <p:sp>
          <p:nvSpPr>
            <p:cNvPr id="5" name="TextBox 5"/>
            <p:cNvSpPr txBox="1"/>
            <p:nvPr/>
          </p:nvSpPr>
          <p:spPr>
            <a:xfrm>
              <a:off x="0" y="9894951"/>
              <a:ext cx="4069966" cy="1056122"/>
            </a:xfrm>
            <a:prstGeom prst="rect">
              <a:avLst/>
            </a:prstGeom>
          </p:spPr>
          <p:txBody>
            <a:bodyPr lIns="0" tIns="0" rIns="0" bIns="0" rtlCol="0" anchor="t">
              <a:spAutoFit/>
            </a:bodyPr>
            <a:lstStyle/>
            <a:p>
              <a:pPr algn="ctr">
                <a:lnSpc>
                  <a:spcPts val="3212"/>
                </a:lnSpc>
              </a:pPr>
              <a:r>
                <a:rPr lang="en-US" sz="2294">
                  <a:solidFill>
                    <a:srgbClr val="FFFFFF"/>
                  </a:solidFill>
                  <a:latin typeface="TT Drugs"/>
                </a:rPr>
                <a:t>Timing &amp; Opportunity</a:t>
              </a:r>
            </a:p>
            <a:p>
              <a:pPr algn="ctr">
                <a:lnSpc>
                  <a:spcPts val="3212"/>
                </a:lnSpc>
              </a:pPr>
              <a:r>
                <a:rPr lang="en-US" sz="2294">
                  <a:solidFill>
                    <a:srgbClr val="FFFFFF"/>
                  </a:solidFill>
                  <a:latin typeface="TT Drugs"/>
                </a:rPr>
                <a:t>25%</a:t>
              </a:r>
            </a:p>
          </p:txBody>
        </p:sp>
        <p:sp>
          <p:nvSpPr>
            <p:cNvPr id="6" name="TextBox 6"/>
            <p:cNvSpPr txBox="1"/>
            <p:nvPr/>
          </p:nvSpPr>
          <p:spPr>
            <a:xfrm>
              <a:off x="1907692" y="564515"/>
              <a:ext cx="2162273" cy="1056122"/>
            </a:xfrm>
            <a:prstGeom prst="rect">
              <a:avLst/>
            </a:prstGeom>
          </p:spPr>
          <p:txBody>
            <a:bodyPr lIns="0" tIns="0" rIns="0" bIns="0" rtlCol="0" anchor="t">
              <a:spAutoFit/>
            </a:bodyPr>
            <a:lstStyle/>
            <a:p>
              <a:pPr algn="ctr">
                <a:lnSpc>
                  <a:spcPts val="3212"/>
                </a:lnSpc>
              </a:pPr>
              <a:r>
                <a:rPr lang="en-US" sz="2294">
                  <a:solidFill>
                    <a:srgbClr val="FFFFFF"/>
                  </a:solidFill>
                  <a:latin typeface="TT Drugs"/>
                </a:rPr>
                <a:t>Leadership </a:t>
              </a:r>
            </a:p>
            <a:p>
              <a:pPr algn="ctr">
                <a:lnSpc>
                  <a:spcPts val="3212"/>
                </a:lnSpc>
              </a:pPr>
              <a:r>
                <a:rPr lang="en-US" sz="2294">
                  <a:solidFill>
                    <a:srgbClr val="FFFFFF"/>
                  </a:solidFill>
                  <a:latin typeface="TT Drugs"/>
                </a:rPr>
                <a:t>25%</a:t>
              </a:r>
            </a:p>
          </p:txBody>
        </p:sp>
        <p:grpSp>
          <p:nvGrpSpPr>
            <p:cNvPr id="7" name="Group 7"/>
            <p:cNvGrpSpPr>
              <a:grpSpLocks noChangeAspect="1"/>
            </p:cNvGrpSpPr>
            <p:nvPr/>
          </p:nvGrpSpPr>
          <p:grpSpPr>
            <a:xfrm>
              <a:off x="2953577" y="0"/>
              <a:ext cx="11563213" cy="11563213"/>
              <a:chOff x="0" y="0"/>
              <a:chExt cx="2540000" cy="2540000"/>
            </a:xfrm>
          </p:grpSpPr>
          <p:sp>
            <p:nvSpPr>
              <p:cNvPr id="8" name="Freeform 8"/>
              <p:cNvSpPr/>
              <p:nvPr/>
            </p:nvSpPr>
            <p:spPr>
              <a:xfrm>
                <a:off x="1270000" y="0"/>
                <a:ext cx="1285798" cy="1333474"/>
              </a:xfrm>
              <a:custGeom>
                <a:avLst/>
                <a:gdLst/>
                <a:ahLst/>
                <a:cxnLst/>
                <a:rect l="l" t="t" r="r" b="b"/>
                <a:pathLst>
                  <a:path w="1285798" h="1333474">
                    <a:moveTo>
                      <a:pt x="0" y="0"/>
                    </a:moveTo>
                    <a:cubicBezTo>
                      <a:pt x="347841" y="0"/>
                      <a:pt x="680458" y="142671"/>
                      <a:pt x="920193" y="394703"/>
                    </a:cubicBezTo>
                    <a:cubicBezTo>
                      <a:pt x="1159929" y="646735"/>
                      <a:pt x="1285798" y="986067"/>
                      <a:pt x="1268413" y="1333474"/>
                    </a:cubicBezTo>
                    <a:lnTo>
                      <a:pt x="0" y="1270000"/>
                    </a:lnTo>
                    <a:close/>
                  </a:path>
                </a:pathLst>
              </a:custGeom>
              <a:solidFill>
                <a:srgbClr val="DBDCDD"/>
              </a:solidFill>
            </p:spPr>
            <p:txBody>
              <a:bodyPr/>
              <a:lstStyle/>
              <a:p>
                <a:endParaRPr lang="en-US"/>
              </a:p>
            </p:txBody>
          </p:sp>
          <p:sp>
            <p:nvSpPr>
              <p:cNvPr id="9" name="Freeform 9"/>
              <p:cNvSpPr/>
              <p:nvPr/>
            </p:nvSpPr>
            <p:spPr>
              <a:xfrm>
                <a:off x="1206526" y="1270000"/>
                <a:ext cx="1333474" cy="1285798"/>
              </a:xfrm>
              <a:custGeom>
                <a:avLst/>
                <a:gdLst/>
                <a:ahLst/>
                <a:cxnLst/>
                <a:rect l="l" t="t" r="r" b="b"/>
                <a:pathLst>
                  <a:path w="1333474" h="1285798">
                    <a:moveTo>
                      <a:pt x="1333474" y="0"/>
                    </a:moveTo>
                    <a:cubicBezTo>
                      <a:pt x="1333474" y="347841"/>
                      <a:pt x="1190803" y="680458"/>
                      <a:pt x="938771" y="920193"/>
                    </a:cubicBezTo>
                    <a:cubicBezTo>
                      <a:pt x="686738" y="1159929"/>
                      <a:pt x="347407" y="1285798"/>
                      <a:pt x="0" y="1268413"/>
                    </a:cubicBezTo>
                    <a:lnTo>
                      <a:pt x="63474" y="0"/>
                    </a:lnTo>
                    <a:close/>
                  </a:path>
                </a:pathLst>
              </a:custGeom>
              <a:solidFill>
                <a:srgbClr val="B2B2B4"/>
              </a:solidFill>
            </p:spPr>
            <p:txBody>
              <a:bodyPr/>
              <a:lstStyle/>
              <a:p>
                <a:endParaRPr lang="en-US"/>
              </a:p>
            </p:txBody>
          </p:sp>
          <p:sp>
            <p:nvSpPr>
              <p:cNvPr id="10" name="Freeform 10"/>
              <p:cNvSpPr/>
              <p:nvPr/>
            </p:nvSpPr>
            <p:spPr>
              <a:xfrm>
                <a:off x="-15798" y="1206526"/>
                <a:ext cx="1285798" cy="1333474"/>
              </a:xfrm>
              <a:custGeom>
                <a:avLst/>
                <a:gdLst/>
                <a:ahLst/>
                <a:cxnLst/>
                <a:rect l="l" t="t" r="r" b="b"/>
                <a:pathLst>
                  <a:path w="1285798" h="1333474">
                    <a:moveTo>
                      <a:pt x="1285798" y="1333474"/>
                    </a:moveTo>
                    <a:cubicBezTo>
                      <a:pt x="937957" y="1333474"/>
                      <a:pt x="605340" y="1190803"/>
                      <a:pt x="365605" y="938771"/>
                    </a:cubicBezTo>
                    <a:cubicBezTo>
                      <a:pt x="125869" y="686738"/>
                      <a:pt x="0" y="347407"/>
                      <a:pt x="17385" y="0"/>
                    </a:cubicBezTo>
                    <a:lnTo>
                      <a:pt x="1285798" y="63474"/>
                    </a:lnTo>
                    <a:close/>
                  </a:path>
                </a:pathLst>
              </a:custGeom>
              <a:solidFill>
                <a:srgbClr val="8A8A8C"/>
              </a:solidFill>
            </p:spPr>
            <p:txBody>
              <a:bodyPr/>
              <a:lstStyle/>
              <a:p>
                <a:endParaRPr lang="en-US"/>
              </a:p>
            </p:txBody>
          </p:sp>
          <p:sp>
            <p:nvSpPr>
              <p:cNvPr id="11" name="Freeform 11"/>
              <p:cNvSpPr/>
              <p:nvPr/>
            </p:nvSpPr>
            <p:spPr>
              <a:xfrm>
                <a:off x="0" y="0"/>
                <a:ext cx="1270000" cy="1270000"/>
              </a:xfrm>
              <a:custGeom>
                <a:avLst/>
                <a:gdLst/>
                <a:ahLst/>
                <a:cxnLst/>
                <a:rect l="l" t="t" r="r" b="b"/>
                <a:pathLst>
                  <a:path w="1270000" h="1270000">
                    <a:moveTo>
                      <a:pt x="0" y="1270000"/>
                    </a:moveTo>
                    <a:cubicBezTo>
                      <a:pt x="0" y="568648"/>
                      <a:pt x="568521" y="70"/>
                      <a:pt x="1269873" y="0"/>
                    </a:cubicBezTo>
                    <a:lnTo>
                      <a:pt x="1270000" y="1270000"/>
                    </a:lnTo>
                    <a:close/>
                  </a:path>
                </a:pathLst>
              </a:custGeom>
              <a:solidFill>
                <a:srgbClr val="656566"/>
              </a:solidFill>
            </p:spPr>
            <p:txBody>
              <a:bodyPr/>
              <a:lstStyle/>
              <a:p>
                <a:endParaRPr lang="en-US"/>
              </a:p>
            </p:txBody>
          </p:sp>
          <p:sp>
            <p:nvSpPr>
              <p:cNvPr id="12" name="Freeform 12"/>
              <p:cNvSpPr/>
              <p:nvPr/>
            </p:nvSpPr>
            <p:spPr>
              <a:xfrm>
                <a:off x="1270000" y="0"/>
                <a:ext cx="127" cy="1270000"/>
              </a:xfrm>
              <a:custGeom>
                <a:avLst/>
                <a:gdLst/>
                <a:ahLst/>
                <a:cxnLst/>
                <a:rect l="l" t="t" r="r" b="b"/>
                <a:pathLst>
                  <a:path w="127" h="1270000">
                    <a:moveTo>
                      <a:pt x="0" y="0"/>
                    </a:moveTo>
                    <a:cubicBezTo>
                      <a:pt x="42" y="0"/>
                      <a:pt x="85" y="0"/>
                      <a:pt x="127" y="0"/>
                    </a:cubicBezTo>
                    <a:lnTo>
                      <a:pt x="0" y="1270000"/>
                    </a:lnTo>
                    <a:close/>
                  </a:path>
                </a:pathLst>
              </a:custGeom>
              <a:solidFill>
                <a:srgbClr val="424142"/>
              </a:solidFill>
            </p:spPr>
            <p:txBody>
              <a:bodyPr/>
              <a:lstStyle/>
              <a:p>
                <a:endParaRPr lang="en-US"/>
              </a:p>
            </p:txBody>
          </p:sp>
        </p:gr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185637" y="2578196"/>
            <a:ext cx="1670395" cy="1808499"/>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569553" y="2550699"/>
            <a:ext cx="1835995" cy="1835995"/>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80836" y="6334581"/>
            <a:ext cx="2079996" cy="2079996"/>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263198" y="6334581"/>
            <a:ext cx="2743400" cy="2079996"/>
          </a:xfrm>
          <a:prstGeom prst="rect">
            <a:avLst/>
          </a:prstGeom>
        </p:spPr>
      </p:pic>
      <p:sp>
        <p:nvSpPr>
          <p:cNvPr id="17" name="TextBox 17"/>
          <p:cNvSpPr txBox="1"/>
          <p:nvPr/>
        </p:nvSpPr>
        <p:spPr>
          <a:xfrm>
            <a:off x="1398876" y="3437968"/>
            <a:ext cx="5458232" cy="3936611"/>
          </a:xfrm>
          <a:prstGeom prst="rect">
            <a:avLst/>
          </a:prstGeom>
        </p:spPr>
        <p:txBody>
          <a:bodyPr lIns="0" tIns="0" rIns="0" bIns="0" rtlCol="0" anchor="t">
            <a:spAutoFit/>
          </a:bodyPr>
          <a:lstStyle/>
          <a:p>
            <a:pPr>
              <a:lnSpc>
                <a:spcPts val="10307"/>
              </a:lnSpc>
            </a:pPr>
            <a:r>
              <a:rPr lang="en-US" sz="8589">
                <a:solidFill>
                  <a:srgbClr val="FFFFFF"/>
                </a:solidFill>
                <a:latin typeface="Forum"/>
              </a:rPr>
              <a:t>YOU SHOULD EDIFY…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BDC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3716505">
            <a:off x="-2238628" y="-2235792"/>
            <a:ext cx="7303770" cy="8229600"/>
          </a:xfrm>
          <a:prstGeom prst="rect">
            <a:avLst/>
          </a:prstGeom>
        </p:spPr>
      </p:pic>
      <p:pic>
        <p:nvPicPr>
          <p:cNvPr id="3" name="Picture 3"/>
          <p:cNvPicPr>
            <a:picLocks noChangeAspect="1"/>
          </p:cNvPicPr>
          <p:nvPr/>
        </p:nvPicPr>
        <p:blipFill>
          <a:blip r:embed="rId3"/>
          <a:srcRect/>
          <a:stretch>
            <a:fillRect/>
          </a:stretch>
        </p:blipFill>
        <p:spPr>
          <a:xfrm rot="-6364982">
            <a:off x="-1262337" y="4141016"/>
            <a:ext cx="8597036" cy="10234567"/>
          </a:xfrm>
          <a:prstGeom prst="rect">
            <a:avLst/>
          </a:prstGeom>
        </p:spPr>
      </p:pic>
      <p:grpSp>
        <p:nvGrpSpPr>
          <p:cNvPr id="4" name="Group 4"/>
          <p:cNvGrpSpPr>
            <a:grpSpLocks noChangeAspect="1"/>
          </p:cNvGrpSpPr>
          <p:nvPr/>
        </p:nvGrpSpPr>
        <p:grpSpPr>
          <a:xfrm>
            <a:off x="833807" y="2546035"/>
            <a:ext cx="7120686" cy="6446538"/>
            <a:chOff x="0" y="0"/>
            <a:chExt cx="5580380" cy="5052060"/>
          </a:xfrm>
        </p:grpSpPr>
        <p:sp>
          <p:nvSpPr>
            <p:cNvPr id="5" name="Freeform 5"/>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4"/>
              <a:stretch>
                <a:fillRect l="-18199" r="-18199"/>
              </a:stretch>
            </a:blipFill>
          </p:spPr>
          <p:txBody>
            <a:bodyPr/>
            <a:lstStyle/>
            <a:p>
              <a:endParaRPr lang="en-US"/>
            </a:p>
          </p:txBody>
        </p:sp>
      </p:grpSp>
      <p:grpSp>
        <p:nvGrpSpPr>
          <p:cNvPr id="6" name="Group 6"/>
          <p:cNvGrpSpPr/>
          <p:nvPr/>
        </p:nvGrpSpPr>
        <p:grpSpPr>
          <a:xfrm>
            <a:off x="8661033" y="2402298"/>
            <a:ext cx="8183058" cy="6077069"/>
            <a:chOff x="0" y="0"/>
            <a:chExt cx="10910744" cy="8102758"/>
          </a:xfrm>
        </p:grpSpPr>
        <p:sp>
          <p:nvSpPr>
            <p:cNvPr id="7" name="TextBox 7"/>
            <p:cNvSpPr txBox="1"/>
            <p:nvPr/>
          </p:nvSpPr>
          <p:spPr>
            <a:xfrm>
              <a:off x="0" y="-19050"/>
              <a:ext cx="10910744" cy="2945130"/>
            </a:xfrm>
            <a:prstGeom prst="rect">
              <a:avLst/>
            </a:prstGeom>
          </p:spPr>
          <p:txBody>
            <a:bodyPr lIns="0" tIns="0" rIns="0" bIns="0" rtlCol="0" anchor="t">
              <a:spAutoFit/>
            </a:bodyPr>
            <a:lstStyle/>
            <a:p>
              <a:pPr>
                <a:lnSpc>
                  <a:spcPts val="8640"/>
                </a:lnSpc>
              </a:pPr>
              <a:r>
                <a:rPr lang="en-US" sz="7200">
                  <a:solidFill>
                    <a:srgbClr val="0F2A37"/>
                  </a:solidFill>
                  <a:latin typeface="Forum"/>
                </a:rPr>
                <a:t>THE DANGER IN NOT USING EDIFICATION</a:t>
              </a:r>
            </a:p>
          </p:txBody>
        </p:sp>
        <p:sp>
          <p:nvSpPr>
            <p:cNvPr id="8" name="TextBox 8"/>
            <p:cNvSpPr txBox="1"/>
            <p:nvPr/>
          </p:nvSpPr>
          <p:spPr>
            <a:xfrm>
              <a:off x="0" y="4282399"/>
              <a:ext cx="10910744" cy="3051739"/>
            </a:xfrm>
            <a:prstGeom prst="rect">
              <a:avLst/>
            </a:prstGeom>
          </p:spPr>
          <p:txBody>
            <a:bodyPr lIns="0" tIns="0" rIns="0" bIns="0" rtlCol="0" anchor="t">
              <a:spAutoFit/>
            </a:bodyPr>
            <a:lstStyle/>
            <a:p>
              <a:pPr>
                <a:lnSpc>
                  <a:spcPts val="3640"/>
                </a:lnSpc>
              </a:pPr>
              <a:r>
                <a:rPr lang="en-US" sz="2800">
                  <a:solidFill>
                    <a:srgbClr val="0F2A37"/>
                  </a:solidFill>
                  <a:latin typeface="TT Drugs Bold"/>
                </a:rPr>
                <a:t>When you are lazy in edification you devalue your business, under stimulate, you uninform, you don’t create a good duplicatable culture, you don't paint the proper picture and you cut your chances of closing by 80%. </a:t>
              </a:r>
            </a:p>
          </p:txBody>
        </p:sp>
        <p:sp>
          <p:nvSpPr>
            <p:cNvPr id="9" name="TextBox 9"/>
            <p:cNvSpPr txBox="1"/>
            <p:nvPr/>
          </p:nvSpPr>
          <p:spPr>
            <a:xfrm>
              <a:off x="0" y="7586503"/>
              <a:ext cx="10910744" cy="516255"/>
            </a:xfrm>
            <a:prstGeom prst="rect">
              <a:avLst/>
            </a:prstGeom>
          </p:spPr>
          <p:txBody>
            <a:bodyPr lIns="0" tIns="0" rIns="0" bIns="0" rtlCol="0" anchor="t">
              <a:spAutoFit/>
            </a:bodyPr>
            <a:lstStyle/>
            <a:p>
              <a:pPr>
                <a:lnSpc>
                  <a:spcPts val="3120"/>
                </a:lnSpc>
              </a:pP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BDC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05" b="1705"/>
          <a:stretch>
            <a:fillRect/>
          </a:stretch>
        </p:blipFill>
        <p:spPr>
          <a:xfrm rot="-1739433">
            <a:off x="11257563" y="-3827532"/>
            <a:ext cx="7998834" cy="10405430"/>
          </a:xfrm>
          <a:prstGeom prst="rect">
            <a:avLst/>
          </a:prstGeom>
        </p:spPr>
      </p:pic>
      <p:pic>
        <p:nvPicPr>
          <p:cNvPr id="3" name="Picture 3"/>
          <p:cNvPicPr>
            <a:picLocks noChangeAspect="1"/>
          </p:cNvPicPr>
          <p:nvPr/>
        </p:nvPicPr>
        <p:blipFill>
          <a:blip r:embed="rId3"/>
          <a:srcRect/>
          <a:stretch>
            <a:fillRect/>
          </a:stretch>
        </p:blipFill>
        <p:spPr>
          <a:xfrm rot="-6460999">
            <a:off x="-222040" y="-5095622"/>
            <a:ext cx="5758981" cy="11575841"/>
          </a:xfrm>
          <a:prstGeom prst="rect">
            <a:avLst/>
          </a:prstGeom>
        </p:spPr>
      </p:pic>
      <p:grpSp>
        <p:nvGrpSpPr>
          <p:cNvPr id="4" name="Group 4"/>
          <p:cNvGrpSpPr>
            <a:grpSpLocks noChangeAspect="1"/>
          </p:cNvGrpSpPr>
          <p:nvPr/>
        </p:nvGrpSpPr>
        <p:grpSpPr>
          <a:xfrm>
            <a:off x="3167026" y="692299"/>
            <a:ext cx="11525888" cy="4981968"/>
            <a:chOff x="0" y="0"/>
            <a:chExt cx="12407900" cy="5363210"/>
          </a:xfrm>
        </p:grpSpPr>
        <p:sp>
          <p:nvSpPr>
            <p:cNvPr id="5" name="Freeform 5"/>
            <p:cNvSpPr/>
            <p:nvPr/>
          </p:nvSpPr>
          <p:spPr>
            <a:xfrm>
              <a:off x="-1188720" y="-1299210"/>
              <a:ext cx="14579600" cy="7821930"/>
            </a:xfrm>
            <a:custGeom>
              <a:avLst/>
              <a:gdLst/>
              <a:ahLst/>
              <a:cxnLst/>
              <a:rect l="l" t="t" r="r" b="b"/>
              <a:pathLst>
                <a:path w="14579600" h="7821930">
                  <a:moveTo>
                    <a:pt x="1446530" y="2216150"/>
                  </a:moveTo>
                  <a:cubicBezTo>
                    <a:pt x="2578100" y="0"/>
                    <a:pt x="6996430" y="2960370"/>
                    <a:pt x="8751570" y="1879600"/>
                  </a:cubicBezTo>
                  <a:cubicBezTo>
                    <a:pt x="11271250" y="328930"/>
                    <a:pt x="14579600" y="2044700"/>
                    <a:pt x="13321030" y="5191760"/>
                  </a:cubicBezTo>
                  <a:cubicBezTo>
                    <a:pt x="12679680" y="6795770"/>
                    <a:pt x="9763759" y="5523230"/>
                    <a:pt x="8426450" y="6164580"/>
                  </a:cubicBezTo>
                  <a:cubicBezTo>
                    <a:pt x="4964430" y="7821930"/>
                    <a:pt x="0" y="5048250"/>
                    <a:pt x="1446531" y="2216150"/>
                  </a:cubicBezTo>
                  <a:close/>
                </a:path>
              </a:pathLst>
            </a:custGeom>
            <a:blipFill>
              <a:blip r:embed="rId4"/>
              <a:stretch>
                <a:fillRect t="-1014" b="-72514"/>
              </a:stretch>
            </a:blipFill>
          </p:spPr>
          <p:txBody>
            <a:bodyPr/>
            <a:lstStyle/>
            <a:p>
              <a:endParaRPr lang="en-US"/>
            </a:p>
          </p:txBody>
        </p:sp>
      </p:grpSp>
      <p:sp>
        <p:nvSpPr>
          <p:cNvPr id="6" name="TextBox 6"/>
          <p:cNvSpPr txBox="1"/>
          <p:nvPr/>
        </p:nvSpPr>
        <p:spPr>
          <a:xfrm>
            <a:off x="1266415" y="5972175"/>
            <a:ext cx="5073183" cy="2888047"/>
          </a:xfrm>
          <a:prstGeom prst="rect">
            <a:avLst/>
          </a:prstGeom>
        </p:spPr>
        <p:txBody>
          <a:bodyPr lIns="0" tIns="0" rIns="0" bIns="0" rtlCol="0" anchor="t">
            <a:spAutoFit/>
          </a:bodyPr>
          <a:lstStyle/>
          <a:p>
            <a:pPr>
              <a:lnSpc>
                <a:spcPts val="11370"/>
              </a:lnSpc>
            </a:pPr>
            <a:r>
              <a:rPr lang="en-US" sz="9475">
                <a:solidFill>
                  <a:srgbClr val="0F2A37"/>
                </a:solidFill>
                <a:latin typeface="Forum"/>
              </a:rPr>
              <a:t>BOTTOM </a:t>
            </a:r>
          </a:p>
          <a:p>
            <a:pPr>
              <a:lnSpc>
                <a:spcPts val="11370"/>
              </a:lnSpc>
            </a:pPr>
            <a:r>
              <a:rPr lang="en-US" sz="9475">
                <a:solidFill>
                  <a:srgbClr val="0F2A37"/>
                </a:solidFill>
                <a:latin typeface="Forum"/>
              </a:rPr>
              <a:t>LINE.</a:t>
            </a:r>
          </a:p>
        </p:txBody>
      </p:sp>
      <p:grpSp>
        <p:nvGrpSpPr>
          <p:cNvPr id="7" name="Group 7"/>
          <p:cNvGrpSpPr/>
          <p:nvPr/>
        </p:nvGrpSpPr>
        <p:grpSpPr>
          <a:xfrm>
            <a:off x="7212844" y="6539766"/>
            <a:ext cx="10046456" cy="2649219"/>
            <a:chOff x="0" y="0"/>
            <a:chExt cx="13395275" cy="3532291"/>
          </a:xfrm>
        </p:grpSpPr>
        <p:sp>
          <p:nvSpPr>
            <p:cNvPr id="8" name="TextBox 8"/>
            <p:cNvSpPr txBox="1"/>
            <p:nvPr/>
          </p:nvSpPr>
          <p:spPr>
            <a:xfrm>
              <a:off x="0" y="-38100"/>
              <a:ext cx="13395275" cy="2446380"/>
            </a:xfrm>
            <a:prstGeom prst="rect">
              <a:avLst/>
            </a:prstGeom>
          </p:spPr>
          <p:txBody>
            <a:bodyPr lIns="0" tIns="0" rIns="0" bIns="0" rtlCol="0" anchor="t">
              <a:spAutoFit/>
            </a:bodyPr>
            <a:lstStyle/>
            <a:p>
              <a:pPr>
                <a:lnSpc>
                  <a:spcPts val="4883"/>
                </a:lnSpc>
              </a:pPr>
              <a:r>
                <a:rPr lang="en-US" sz="3756" dirty="0">
                  <a:solidFill>
                    <a:srgbClr val="0F2A37"/>
                  </a:solidFill>
                  <a:latin typeface="TT Drugs Bold"/>
                </a:rPr>
                <a:t>Edification is a crucial and key component </a:t>
              </a:r>
              <a:r>
                <a:rPr lang="en-US" sz="3756">
                  <a:solidFill>
                    <a:srgbClr val="0F2A37"/>
                  </a:solidFill>
                  <a:latin typeface="TT Drugs Bold"/>
                </a:rPr>
                <a:t>in the unification </a:t>
              </a:r>
              <a:r>
                <a:rPr lang="en-US" sz="3756" dirty="0">
                  <a:solidFill>
                    <a:srgbClr val="0F2A37"/>
                  </a:solidFill>
                  <a:latin typeface="TT Drugs Bold"/>
                </a:rPr>
                <a:t>and duplication in an organization if it is going to grow. </a:t>
              </a:r>
            </a:p>
          </p:txBody>
        </p:sp>
        <p:sp>
          <p:nvSpPr>
            <p:cNvPr id="9" name="TextBox 9"/>
            <p:cNvSpPr txBox="1"/>
            <p:nvPr/>
          </p:nvSpPr>
          <p:spPr>
            <a:xfrm>
              <a:off x="0" y="2849391"/>
              <a:ext cx="13395275" cy="682900"/>
            </a:xfrm>
            <a:prstGeom prst="rect">
              <a:avLst/>
            </a:prstGeom>
          </p:spPr>
          <p:txBody>
            <a:bodyPr lIns="0" tIns="0" rIns="0" bIns="0" rtlCol="0" anchor="t">
              <a:spAutoFit/>
            </a:bodyPr>
            <a:lstStyle/>
            <a:p>
              <a:pPr>
                <a:lnSpc>
                  <a:spcPts val="4186"/>
                </a:lnSpc>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314521">
            <a:off x="-831151" y="-5705577"/>
            <a:ext cx="7672032" cy="12474848"/>
          </a:xfrm>
          <a:prstGeom prst="rect">
            <a:avLst/>
          </a:prstGeom>
        </p:spPr>
      </p:pic>
      <p:pic>
        <p:nvPicPr>
          <p:cNvPr id="3" name="Picture 3"/>
          <p:cNvPicPr>
            <a:picLocks noChangeAspect="1"/>
          </p:cNvPicPr>
          <p:nvPr/>
        </p:nvPicPr>
        <p:blipFill>
          <a:blip r:embed="rId3"/>
          <a:srcRect/>
          <a:stretch>
            <a:fillRect/>
          </a:stretch>
        </p:blipFill>
        <p:spPr>
          <a:xfrm rot="-3683252">
            <a:off x="-2873462" y="2714132"/>
            <a:ext cx="7804324" cy="8225902"/>
          </a:xfrm>
          <a:prstGeom prst="rect">
            <a:avLst/>
          </a:prstGeom>
        </p:spPr>
      </p:pic>
      <p:pic>
        <p:nvPicPr>
          <p:cNvPr id="4" name="Picture 4"/>
          <p:cNvPicPr>
            <a:picLocks noChangeAspect="1"/>
          </p:cNvPicPr>
          <p:nvPr/>
        </p:nvPicPr>
        <p:blipFill>
          <a:blip r:embed="rId4"/>
          <a:srcRect/>
          <a:stretch>
            <a:fillRect/>
          </a:stretch>
        </p:blipFill>
        <p:spPr>
          <a:xfrm>
            <a:off x="5613645" y="-1517720"/>
            <a:ext cx="6491459" cy="5899113"/>
          </a:xfrm>
          <a:prstGeom prst="rect">
            <a:avLst/>
          </a:prstGeom>
        </p:spPr>
      </p:pic>
      <p:grpSp>
        <p:nvGrpSpPr>
          <p:cNvPr id="5" name="Group 5"/>
          <p:cNvGrpSpPr/>
          <p:nvPr/>
        </p:nvGrpSpPr>
        <p:grpSpPr>
          <a:xfrm>
            <a:off x="2439122" y="4597104"/>
            <a:ext cx="12702864" cy="1953858"/>
            <a:chOff x="-5057322" y="-3092339"/>
            <a:chExt cx="16937152" cy="2605143"/>
          </a:xfrm>
        </p:grpSpPr>
        <p:sp>
          <p:nvSpPr>
            <p:cNvPr id="6" name="TextBox 6"/>
            <p:cNvSpPr txBox="1"/>
            <p:nvPr/>
          </p:nvSpPr>
          <p:spPr>
            <a:xfrm>
              <a:off x="-2823085" y="-3092339"/>
              <a:ext cx="14702915" cy="1960166"/>
            </a:xfrm>
            <a:prstGeom prst="rect">
              <a:avLst/>
            </a:prstGeom>
          </p:spPr>
          <p:txBody>
            <a:bodyPr lIns="0" tIns="0" rIns="0" bIns="0" rtlCol="0" anchor="t">
              <a:spAutoFit/>
            </a:bodyPr>
            <a:lstStyle/>
            <a:p>
              <a:pPr algn="r">
                <a:lnSpc>
                  <a:spcPts val="11519"/>
                </a:lnSpc>
              </a:pPr>
              <a:r>
                <a:rPr lang="en-US" sz="9599" dirty="0">
                  <a:solidFill>
                    <a:srgbClr val="FFFFFF"/>
                  </a:solidFill>
                  <a:latin typeface="Forum"/>
                </a:rPr>
                <a:t>THANK YOU!</a:t>
              </a:r>
            </a:p>
          </p:txBody>
        </p:sp>
        <p:sp>
          <p:nvSpPr>
            <p:cNvPr id="7" name="TextBox 7"/>
            <p:cNvSpPr txBox="1"/>
            <p:nvPr/>
          </p:nvSpPr>
          <p:spPr>
            <a:xfrm>
              <a:off x="-5057322" y="-1201921"/>
              <a:ext cx="14702915" cy="714725"/>
            </a:xfrm>
            <a:prstGeom prst="rect">
              <a:avLst/>
            </a:prstGeom>
          </p:spPr>
          <p:txBody>
            <a:bodyPr lIns="0" tIns="0" rIns="0" bIns="0" rtlCol="0" anchor="t">
              <a:spAutoFit/>
            </a:bodyPr>
            <a:lstStyle/>
            <a:p>
              <a:pPr algn="r">
                <a:lnSpc>
                  <a:spcPts val="4549"/>
                </a:lnSpc>
              </a:pPr>
              <a:r>
                <a:rPr lang="en-US" sz="3499" dirty="0">
                  <a:solidFill>
                    <a:srgbClr val="FFFFFF"/>
                  </a:solidFill>
                  <a:latin typeface="TT Drugs"/>
                </a:rPr>
                <a:t>For Your Time</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395</Words>
  <Application>Microsoft Office PowerPoint</Application>
  <PresentationFormat>Custom</PresentationFormat>
  <Paragraphs>46</Paragraphs>
  <Slides>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Arimo Bold Italics</vt:lpstr>
      <vt:lpstr>TT Drugs Bold</vt:lpstr>
      <vt:lpstr>Arimo</vt:lpstr>
      <vt:lpstr>Calibri</vt:lpstr>
      <vt:lpstr>Arial</vt:lpstr>
      <vt:lpstr>TT Drugs</vt:lpstr>
      <vt:lpstr>Forum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JP WATKINS MUKES THE ART OF EDIFICATION</dc:title>
  <dc:creator>Shedrick White</dc:creator>
  <cp:lastModifiedBy>Shedrick White</cp:lastModifiedBy>
  <cp:revision>4</cp:revision>
  <dcterms:created xsi:type="dcterms:W3CDTF">2006-08-16T00:00:00Z</dcterms:created>
  <dcterms:modified xsi:type="dcterms:W3CDTF">2023-09-26T22:31:20Z</dcterms:modified>
  <dc:identifier>DAEusa-r-Sk</dc:identifier>
</cp:coreProperties>
</file>